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308" r:id="rId8"/>
    <p:sldId id="307"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309"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10" r:id="rId51"/>
    <p:sldId id="302" r:id="rId52"/>
    <p:sldId id="303" r:id="rId53"/>
    <p:sldId id="304" r:id="rId54"/>
    <p:sldId id="305" r:id="rId55"/>
    <p:sldId id="306"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445"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1"/>
            <a:ext cx="7772400" cy="1847850"/>
          </a:xfrm>
          <a:solidFill>
            <a:schemeClr val="accent5">
              <a:lumMod val="20000"/>
              <a:lumOff val="80000"/>
            </a:schemeClr>
          </a:solidFill>
        </p:spPr>
        <p:txBody>
          <a:bodyPr>
            <a:normAutofit fontScale="90000"/>
          </a:bodyPr>
          <a:lstStyle/>
          <a:p>
            <a:r>
              <a:rPr lang="en-US" b="1" dirty="0">
                <a:solidFill>
                  <a:schemeClr val="accent6">
                    <a:lumMod val="75000"/>
                  </a:schemeClr>
                </a:solidFill>
              </a:rPr>
              <a:t>I</a:t>
            </a:r>
            <a:r>
              <a:rPr lang="en-US" b="1" dirty="0" smtClean="0">
                <a:solidFill>
                  <a:schemeClr val="accent6">
                    <a:lumMod val="75000"/>
                  </a:schemeClr>
                </a:solidFill>
              </a:rPr>
              <a:t>nfection </a:t>
            </a:r>
            <a:r>
              <a:rPr lang="en-US" b="1" dirty="0">
                <a:solidFill>
                  <a:schemeClr val="accent6">
                    <a:lumMod val="75000"/>
                  </a:schemeClr>
                </a:solidFill>
              </a:rPr>
              <a:t>and Pollution Prevention &amp; Control in the Delivery Room</a:t>
            </a:r>
            <a:r>
              <a:rPr lang="en-US" dirty="0"/>
              <a:t/>
            </a:r>
            <a:br>
              <a:rPr lang="en-US" dirty="0"/>
            </a:br>
            <a:endParaRPr lang="en-US" dirty="0"/>
          </a:p>
        </p:txBody>
      </p:sp>
      <p:sp>
        <p:nvSpPr>
          <p:cNvPr id="3" name="Subtitle 2"/>
          <p:cNvSpPr>
            <a:spLocks noGrp="1"/>
          </p:cNvSpPr>
          <p:nvPr>
            <p:ph type="subTitle" idx="1"/>
          </p:nvPr>
        </p:nvSpPr>
        <p:spPr>
          <a:solidFill>
            <a:schemeClr val="accent6">
              <a:lumMod val="20000"/>
              <a:lumOff val="80000"/>
            </a:schemeClr>
          </a:solidFill>
        </p:spPr>
        <p:txBody>
          <a:bodyPr/>
          <a:lstStyle/>
          <a:p>
            <a:r>
              <a:rPr lang="en-US" b="1" dirty="0" smtClean="0">
                <a:solidFill>
                  <a:schemeClr val="accent5">
                    <a:lumMod val="75000"/>
                  </a:schemeClr>
                </a:solidFill>
              </a:rPr>
              <a:t>A.L.ALYAA HUSSEIN ALI</a:t>
            </a:r>
            <a:endParaRPr lang="en-US" b="1" dirty="0">
              <a:solidFill>
                <a:schemeClr val="accent5">
                  <a:lumMod val="75000"/>
                </a:schemeClr>
              </a:solidFill>
            </a:endParaRPr>
          </a:p>
        </p:txBody>
      </p:sp>
    </p:spTree>
    <p:extLst>
      <p:ext uri="{BB962C8B-B14F-4D97-AF65-F5344CB8AC3E}">
        <p14:creationId xmlns:p14="http://schemas.microsoft.com/office/powerpoint/2010/main" val="13592353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70C0"/>
                </a:solidFill>
              </a:rPr>
              <a:t>Importance of infection prevention</a:t>
            </a:r>
            <a:r>
              <a:rPr lang="en-US" dirty="0">
                <a:solidFill>
                  <a:srgbClr val="0070C0"/>
                </a:solidFill>
              </a:rPr>
              <a:t/>
            </a:r>
            <a:br>
              <a:rPr lang="en-US" dirty="0">
                <a:solidFill>
                  <a:srgbClr val="0070C0"/>
                </a:solidFill>
              </a:rPr>
            </a:br>
            <a:endParaRPr lang="en-US" dirty="0">
              <a:solidFill>
                <a:srgbClr val="0070C0"/>
              </a:solidFill>
            </a:endParaRPr>
          </a:p>
        </p:txBody>
      </p:sp>
      <p:sp>
        <p:nvSpPr>
          <p:cNvPr id="3" name="Content Placeholder 2"/>
          <p:cNvSpPr>
            <a:spLocks noGrp="1"/>
          </p:cNvSpPr>
          <p:nvPr>
            <p:ph idx="1"/>
          </p:nvPr>
        </p:nvSpPr>
        <p:spPr/>
        <p:txBody>
          <a:bodyPr>
            <a:normAutofit lnSpcReduction="10000"/>
          </a:bodyPr>
          <a:lstStyle/>
          <a:p>
            <a:pPr marL="0" indent="0">
              <a:buNone/>
            </a:pPr>
            <a:endParaRPr lang="en-US" dirty="0"/>
          </a:p>
          <a:p>
            <a:r>
              <a:rPr lang="en-US" dirty="0"/>
              <a:t>1. Hospitals are notorious sources of infection, which can be resistant to antibiotic treatment.</a:t>
            </a:r>
          </a:p>
          <a:p>
            <a:r>
              <a:rPr lang="en-US" dirty="0"/>
              <a:t>2. Poor infection </a:t>
            </a:r>
            <a:r>
              <a:rPr lang="en-US" dirty="0" smtClean="0"/>
              <a:t>prevention practices </a:t>
            </a:r>
            <a:r>
              <a:rPr lang="en-US" dirty="0" err="1"/>
              <a:t>inlabor</a:t>
            </a:r>
            <a:r>
              <a:rPr lang="en-US" dirty="0"/>
              <a:t> and </a:t>
            </a:r>
            <a:r>
              <a:rPr lang="en-US" dirty="0" smtClean="0"/>
              <a:t>delivery  units </a:t>
            </a:r>
            <a:r>
              <a:rPr lang="en-US" dirty="0"/>
              <a:t>also </a:t>
            </a:r>
            <a:r>
              <a:rPr lang="en-US" dirty="0" smtClean="0"/>
              <a:t>cause puerperal </a:t>
            </a:r>
            <a:r>
              <a:rPr lang="en-US" dirty="0"/>
              <a:t>sepsis, neonatal sepsis, and other infections of childbirth.</a:t>
            </a:r>
          </a:p>
          <a:p>
            <a:r>
              <a:rPr lang="en-US" dirty="0"/>
              <a:t>3. The health workers are also at risk of contracting infections in delivery units.</a:t>
            </a:r>
          </a:p>
          <a:p>
            <a:endParaRPr lang="en-US" dirty="0"/>
          </a:p>
        </p:txBody>
      </p:sp>
    </p:spTree>
    <p:extLst>
      <p:ext uri="{BB962C8B-B14F-4D97-AF65-F5344CB8AC3E}">
        <p14:creationId xmlns:p14="http://schemas.microsoft.com/office/powerpoint/2010/main" val="36602340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C000"/>
                </a:solidFill>
              </a:rPr>
              <a:t>Importance of infection control practices</a:t>
            </a:r>
            <a:r>
              <a:rPr lang="en-US" dirty="0">
                <a:solidFill>
                  <a:srgbClr val="FFC000"/>
                </a:solidFill>
              </a:rPr>
              <a:t/>
            </a:r>
            <a:br>
              <a:rPr lang="en-US" dirty="0">
                <a:solidFill>
                  <a:srgbClr val="FFC000"/>
                </a:solidFill>
              </a:rPr>
            </a:br>
            <a:endParaRPr lang="en-US" dirty="0">
              <a:solidFill>
                <a:srgbClr val="FFC000"/>
              </a:solidFill>
            </a:endParaRPr>
          </a:p>
        </p:txBody>
      </p:sp>
      <p:sp>
        <p:nvSpPr>
          <p:cNvPr id="3" name="Content Placeholder 2"/>
          <p:cNvSpPr>
            <a:spLocks noGrp="1"/>
          </p:cNvSpPr>
          <p:nvPr>
            <p:ph idx="1"/>
          </p:nvPr>
        </p:nvSpPr>
        <p:spPr/>
        <p:txBody>
          <a:bodyPr>
            <a:normAutofit/>
          </a:bodyPr>
          <a:lstStyle/>
          <a:p>
            <a:pPr marL="0" indent="0">
              <a:buNone/>
            </a:pPr>
            <a:r>
              <a:rPr lang="en-US" dirty="0"/>
              <a:t> </a:t>
            </a:r>
          </a:p>
          <a:p>
            <a:pPr marL="0" indent="0">
              <a:buNone/>
            </a:pPr>
            <a:r>
              <a:rPr lang="en-US" dirty="0"/>
              <a:t>1. prevent post procedure infections including surgical- site infections</a:t>
            </a:r>
            <a:r>
              <a:rPr lang="en-US" dirty="0" smtClean="0"/>
              <a:t>.</a:t>
            </a:r>
          </a:p>
          <a:p>
            <a:pPr marL="0" indent="0">
              <a:buNone/>
            </a:pPr>
            <a:r>
              <a:rPr lang="en-US" dirty="0" smtClean="0"/>
              <a:t> </a:t>
            </a:r>
            <a:r>
              <a:rPr lang="en-US" dirty="0"/>
              <a:t>2. Provide high quality, safe service.</a:t>
            </a:r>
          </a:p>
          <a:p>
            <a:pPr marL="0" indent="0">
              <a:buNone/>
            </a:pPr>
            <a:r>
              <a:rPr lang="en-US" dirty="0" smtClean="0"/>
              <a:t>3.Prevent </a:t>
            </a:r>
            <a:r>
              <a:rPr lang="en-US" dirty="0"/>
              <a:t>infection in staff. </a:t>
            </a:r>
          </a:p>
          <a:p>
            <a:pPr marL="0" indent="0">
              <a:buNone/>
            </a:pPr>
            <a:r>
              <a:rPr lang="en-US" dirty="0"/>
              <a:t>4. Lower the costs of health care services since prevention is more economical than treatment.</a:t>
            </a:r>
          </a:p>
          <a:p>
            <a:endParaRPr lang="en-US" dirty="0"/>
          </a:p>
        </p:txBody>
      </p:sp>
    </p:spTree>
    <p:extLst>
      <p:ext uri="{BB962C8B-B14F-4D97-AF65-F5344CB8AC3E}">
        <p14:creationId xmlns:p14="http://schemas.microsoft.com/office/powerpoint/2010/main" val="34794831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B0F0"/>
                </a:solidFill>
              </a:rPr>
              <a:t>Standard Precautions</a:t>
            </a:r>
            <a:r>
              <a:rPr lang="en-US" dirty="0"/>
              <a:t/>
            </a:r>
            <a:br>
              <a:rPr lang="en-US" dirty="0"/>
            </a:br>
            <a:endParaRPr lang="en-US" dirty="0"/>
          </a:p>
        </p:txBody>
      </p:sp>
      <p:sp>
        <p:nvSpPr>
          <p:cNvPr id="3" name="Content Placeholder 2"/>
          <p:cNvSpPr>
            <a:spLocks noGrp="1"/>
          </p:cNvSpPr>
          <p:nvPr>
            <p:ph idx="1"/>
          </p:nvPr>
        </p:nvSpPr>
        <p:spPr>
          <a:xfrm>
            <a:off x="457200" y="1143000"/>
            <a:ext cx="8229600" cy="4983163"/>
          </a:xfrm>
        </p:spPr>
        <p:txBody>
          <a:bodyPr>
            <a:normAutofit fontScale="85000" lnSpcReduction="20000"/>
          </a:bodyPr>
          <a:lstStyle/>
          <a:p>
            <a:pPr marL="0" indent="0">
              <a:buNone/>
            </a:pPr>
            <a:r>
              <a:rPr lang="en-US" dirty="0"/>
              <a:t> </a:t>
            </a:r>
          </a:p>
          <a:p>
            <a:pPr marL="0" indent="0">
              <a:buNone/>
            </a:pPr>
            <a:r>
              <a:rPr lang="en-US" b="1" dirty="0"/>
              <a:t>1. Hand washing</a:t>
            </a:r>
            <a:endParaRPr lang="en-US" dirty="0"/>
          </a:p>
          <a:p>
            <a:pPr marL="0" indent="0">
              <a:buNone/>
            </a:pPr>
            <a:r>
              <a:rPr lang="en-US" dirty="0"/>
              <a:t> </a:t>
            </a:r>
          </a:p>
          <a:p>
            <a:pPr marL="0" indent="0">
              <a:buNone/>
            </a:pPr>
            <a:r>
              <a:rPr lang="en-US" b="1" dirty="0"/>
              <a:t>2. Use of protective attire</a:t>
            </a:r>
            <a:endParaRPr lang="en-US" dirty="0"/>
          </a:p>
          <a:p>
            <a:pPr marL="0" indent="0">
              <a:buNone/>
            </a:pPr>
            <a:r>
              <a:rPr lang="en-US" dirty="0"/>
              <a:t> </a:t>
            </a:r>
          </a:p>
          <a:p>
            <a:pPr marL="0" indent="0">
              <a:buNone/>
            </a:pPr>
            <a:r>
              <a:rPr lang="en-US" b="1" dirty="0"/>
              <a:t>3. Processing of used items/ </a:t>
            </a:r>
            <a:r>
              <a:rPr lang="en-US" b="1" dirty="0" smtClean="0"/>
              <a:t>equipment</a:t>
            </a:r>
            <a:endParaRPr lang="en-US" dirty="0"/>
          </a:p>
          <a:p>
            <a:pPr marL="0" indent="0">
              <a:buNone/>
            </a:pPr>
            <a:endParaRPr lang="en-US" dirty="0"/>
          </a:p>
          <a:p>
            <a:pPr marL="0" indent="0">
              <a:buNone/>
            </a:pPr>
            <a:r>
              <a:rPr lang="en-US" b="1" dirty="0"/>
              <a:t>4. Proper handling and disposal of </a:t>
            </a:r>
            <a:r>
              <a:rPr lang="en-US" b="1" dirty="0" smtClean="0"/>
              <a:t>sharps</a:t>
            </a:r>
          </a:p>
          <a:p>
            <a:pPr marL="0" indent="0">
              <a:buNone/>
            </a:pPr>
            <a:endParaRPr lang="en-US" b="1" dirty="0" smtClean="0"/>
          </a:p>
          <a:p>
            <a:pPr marL="0" indent="0">
              <a:buNone/>
            </a:pPr>
            <a:r>
              <a:rPr lang="en-US" b="1" dirty="0" smtClean="0"/>
              <a:t> </a:t>
            </a:r>
            <a:r>
              <a:rPr lang="en-US" b="1" dirty="0"/>
              <a:t>5. Maintaining a clean </a:t>
            </a:r>
            <a:r>
              <a:rPr lang="en-US" b="1" dirty="0" smtClean="0"/>
              <a:t>environment</a:t>
            </a:r>
          </a:p>
          <a:p>
            <a:pPr marL="0" indent="0">
              <a:buNone/>
            </a:pPr>
            <a:endParaRPr lang="en-US" dirty="0"/>
          </a:p>
          <a:p>
            <a:pPr marL="0" indent="0">
              <a:buNone/>
            </a:pPr>
            <a:r>
              <a:rPr lang="en-US" b="1" dirty="0"/>
              <a:t>6. Biomedical waste disposal </a:t>
            </a:r>
            <a:endParaRPr lang="en-US" dirty="0"/>
          </a:p>
        </p:txBody>
      </p:sp>
    </p:spTree>
    <p:extLst>
      <p:ext uri="{BB962C8B-B14F-4D97-AF65-F5344CB8AC3E}">
        <p14:creationId xmlns:p14="http://schemas.microsoft.com/office/powerpoint/2010/main" val="19860986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28600"/>
            <a:ext cx="8229600" cy="6172200"/>
          </a:xfrm>
        </p:spPr>
        <p:txBody>
          <a:bodyPr>
            <a:normAutofit/>
          </a:bodyPr>
          <a:lstStyle/>
          <a:p>
            <a:pPr marL="0" indent="0">
              <a:buNone/>
            </a:pPr>
            <a:r>
              <a:rPr lang="en-US" b="1" dirty="0">
                <a:solidFill>
                  <a:schemeClr val="accent6">
                    <a:lumMod val="75000"/>
                  </a:schemeClr>
                </a:solidFill>
              </a:rPr>
              <a:t>1. Hand washing:</a:t>
            </a:r>
            <a:endParaRPr lang="en-US" dirty="0">
              <a:solidFill>
                <a:schemeClr val="accent6">
                  <a:lumMod val="75000"/>
                </a:schemeClr>
              </a:solidFill>
            </a:endParaRPr>
          </a:p>
          <a:p>
            <a:pPr marL="0" indent="0">
              <a:buNone/>
            </a:pPr>
            <a:r>
              <a:rPr lang="en-US" dirty="0"/>
              <a:t>Proper washing of hands is the most important way to reduce the spread of infection in any health care setting.</a:t>
            </a:r>
          </a:p>
          <a:p>
            <a:r>
              <a:rPr lang="en-US" b="1" i="1" u="sng" dirty="0">
                <a:solidFill>
                  <a:srgbClr val="7030A0"/>
                </a:solidFill>
              </a:rPr>
              <a:t>Appropriate times for health care staff to wash hands:</a:t>
            </a:r>
            <a:r>
              <a:rPr lang="en-US" b="1" i="1" dirty="0"/>
              <a:t> </a:t>
            </a:r>
            <a:endParaRPr lang="en-US" dirty="0" smtClean="0"/>
          </a:p>
          <a:p>
            <a:pPr marL="0" indent="0">
              <a:buNone/>
            </a:pPr>
            <a:r>
              <a:rPr lang="en-US" dirty="0" smtClean="0"/>
              <a:t>1.Immediately </a:t>
            </a:r>
            <a:r>
              <a:rPr lang="en-US" dirty="0"/>
              <a:t>after arriving at work</a:t>
            </a:r>
          </a:p>
          <a:p>
            <a:pPr marL="0" indent="0">
              <a:buNone/>
            </a:pPr>
            <a:r>
              <a:rPr lang="en-US" dirty="0" smtClean="0"/>
              <a:t>2.Before </a:t>
            </a:r>
            <a:r>
              <a:rPr lang="en-US" dirty="0"/>
              <a:t>and after examining each patient </a:t>
            </a:r>
          </a:p>
          <a:p>
            <a:pPr marL="0" indent="0">
              <a:buNone/>
            </a:pPr>
            <a:r>
              <a:rPr lang="en-US" dirty="0" smtClean="0"/>
              <a:t>3.After </a:t>
            </a:r>
            <a:r>
              <a:rPr lang="en-US" dirty="0"/>
              <a:t>handling specimens</a:t>
            </a:r>
          </a:p>
          <a:p>
            <a:pPr marL="0" indent="0">
              <a:buNone/>
            </a:pPr>
            <a:r>
              <a:rPr lang="en-US" dirty="0" smtClean="0"/>
              <a:t>4.Before </a:t>
            </a:r>
            <a:r>
              <a:rPr lang="en-US" dirty="0"/>
              <a:t>putting and after removing gloves </a:t>
            </a:r>
          </a:p>
          <a:p>
            <a:pPr marL="0" indent="0">
              <a:buNone/>
            </a:pPr>
            <a:r>
              <a:rPr lang="en-US" dirty="0" smtClean="0"/>
              <a:t>5.Before </a:t>
            </a:r>
            <a:r>
              <a:rPr lang="en-US" dirty="0"/>
              <a:t>leaving work</a:t>
            </a:r>
          </a:p>
          <a:p>
            <a:endParaRPr lang="en-US" dirty="0"/>
          </a:p>
        </p:txBody>
      </p:sp>
    </p:spTree>
    <p:extLst>
      <p:ext uri="{BB962C8B-B14F-4D97-AF65-F5344CB8AC3E}">
        <p14:creationId xmlns:p14="http://schemas.microsoft.com/office/powerpoint/2010/main" val="39828028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b="1" i="1" u="sng" dirty="0">
                <a:solidFill>
                  <a:srgbClr val="C00000"/>
                </a:solidFill>
              </a:rPr>
              <a:t>Procedure</a:t>
            </a:r>
            <a:endParaRPr lang="en-US" dirty="0">
              <a:solidFill>
                <a:srgbClr val="C00000"/>
              </a:solidFill>
            </a:endParaRPr>
          </a:p>
          <a:p>
            <a:pPr marL="0" indent="0">
              <a:buNone/>
            </a:pPr>
            <a:r>
              <a:rPr lang="en-US" dirty="0"/>
              <a:t> </a:t>
            </a:r>
          </a:p>
          <a:p>
            <a:r>
              <a:rPr lang="en-US" dirty="0"/>
              <a:t>1. Wet hands under a running water</a:t>
            </a:r>
            <a:r>
              <a:rPr lang="en-US" dirty="0" smtClean="0"/>
              <a:t>.</a:t>
            </a:r>
            <a:endParaRPr lang="en-US" dirty="0"/>
          </a:p>
          <a:p>
            <a:r>
              <a:rPr lang="en-US" dirty="0"/>
              <a:t>2. Apply soap and rub palms together to ensure complete coverage of the whole part of the palm.</a:t>
            </a:r>
          </a:p>
          <a:p>
            <a:r>
              <a:rPr lang="en-US" dirty="0"/>
              <a:t>3. Spread the lather over the back of the </a:t>
            </a:r>
            <a:r>
              <a:rPr lang="en-US" dirty="0" smtClean="0"/>
              <a:t>hands</a:t>
            </a:r>
            <a:r>
              <a:rPr lang="en-US" dirty="0"/>
              <a:t> </a:t>
            </a:r>
          </a:p>
          <a:p>
            <a:r>
              <a:rPr lang="en-US" dirty="0"/>
              <a:t>4. Make sure the soap gets in between the fingers</a:t>
            </a:r>
          </a:p>
          <a:p>
            <a:endParaRPr lang="en-US" dirty="0"/>
          </a:p>
        </p:txBody>
      </p:sp>
    </p:spTree>
    <p:extLst>
      <p:ext uri="{BB962C8B-B14F-4D97-AF65-F5344CB8AC3E}">
        <p14:creationId xmlns:p14="http://schemas.microsoft.com/office/powerpoint/2010/main" val="28790990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914400"/>
            <a:ext cx="8229600" cy="5211763"/>
          </a:xfrm>
        </p:spPr>
        <p:txBody>
          <a:bodyPr/>
          <a:lstStyle/>
          <a:p>
            <a:r>
              <a:rPr lang="en-US" dirty="0" smtClean="0"/>
              <a:t>5.Grip </a:t>
            </a:r>
            <a:r>
              <a:rPr lang="en-US" dirty="0"/>
              <a:t>the fingers on each </a:t>
            </a:r>
            <a:r>
              <a:rPr lang="en-US" dirty="0" smtClean="0"/>
              <a:t>hand</a:t>
            </a:r>
            <a:r>
              <a:rPr lang="en-US" dirty="0"/>
              <a:t> </a:t>
            </a:r>
          </a:p>
          <a:p>
            <a:r>
              <a:rPr lang="en-US" dirty="0"/>
              <a:t>6. Pay particular attention to the </a:t>
            </a:r>
            <a:r>
              <a:rPr lang="en-US" dirty="0" smtClean="0"/>
              <a:t>thumbs</a:t>
            </a:r>
          </a:p>
          <a:p>
            <a:r>
              <a:rPr lang="en-US" dirty="0" smtClean="0"/>
              <a:t> </a:t>
            </a:r>
            <a:r>
              <a:rPr lang="en-US" dirty="0"/>
              <a:t>7. </a:t>
            </a:r>
            <a:r>
              <a:rPr lang="en-US" dirty="0" err="1"/>
              <a:t>Pres</a:t>
            </a:r>
            <a:r>
              <a:rPr lang="en-US" dirty="0"/>
              <a:t> fingers into the palm of each hand </a:t>
            </a:r>
            <a:endParaRPr lang="en-US" dirty="0" smtClean="0"/>
          </a:p>
          <a:p>
            <a:r>
              <a:rPr lang="en-US" dirty="0" smtClean="0"/>
              <a:t>8</a:t>
            </a:r>
            <a:r>
              <a:rPr lang="en-US" dirty="0"/>
              <a:t>. Dry thoroughly with clean towel.</a:t>
            </a:r>
          </a:p>
          <a:p>
            <a:endParaRPr lang="en-US" dirty="0"/>
          </a:p>
        </p:txBody>
      </p:sp>
    </p:spTree>
    <p:extLst>
      <p:ext uri="{BB962C8B-B14F-4D97-AF65-F5344CB8AC3E}">
        <p14:creationId xmlns:p14="http://schemas.microsoft.com/office/powerpoint/2010/main" val="13727531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stretch/>
        </p:blipFill>
        <p:spPr>
          <a:xfrm>
            <a:off x="457200" y="457200"/>
            <a:ext cx="8305800" cy="5867400"/>
          </a:xfrm>
          <a:prstGeom prst="rect">
            <a:avLst/>
          </a:prstGeom>
          <a:noFill/>
        </p:spPr>
      </p:pic>
    </p:spTree>
    <p:extLst>
      <p:ext uri="{BB962C8B-B14F-4D97-AF65-F5344CB8AC3E}">
        <p14:creationId xmlns:p14="http://schemas.microsoft.com/office/powerpoint/2010/main" val="6038158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1">
                    <a:lumMod val="50000"/>
                  </a:schemeClr>
                </a:solidFill>
              </a:rPr>
              <a:t>2. Use of protective attire (Personal Protective Equipment) :</a:t>
            </a:r>
            <a:r>
              <a:rPr lang="en-US" dirty="0">
                <a:solidFill>
                  <a:schemeClr val="accent1">
                    <a:lumMod val="50000"/>
                  </a:schemeClr>
                </a:solidFill>
              </a:rPr>
              <a:t/>
            </a:r>
            <a:br>
              <a:rPr lang="en-US" dirty="0">
                <a:solidFill>
                  <a:schemeClr val="accent1">
                    <a:lumMod val="50000"/>
                  </a:schemeClr>
                </a:solidFill>
              </a:rPr>
            </a:br>
            <a:endParaRPr lang="en-US" dirty="0"/>
          </a:p>
        </p:txBody>
      </p:sp>
      <p:sp>
        <p:nvSpPr>
          <p:cNvPr id="3" name="Content Placeholder 2"/>
          <p:cNvSpPr>
            <a:spLocks noGrp="1"/>
          </p:cNvSpPr>
          <p:nvPr>
            <p:ph idx="1"/>
          </p:nvPr>
        </p:nvSpPr>
        <p:spPr/>
        <p:txBody>
          <a:bodyPr>
            <a:normAutofit/>
          </a:bodyPr>
          <a:lstStyle/>
          <a:p>
            <a:r>
              <a:rPr lang="en-US" dirty="0" smtClean="0"/>
              <a:t>Personal </a:t>
            </a:r>
            <a:r>
              <a:rPr lang="en-US" dirty="0"/>
              <a:t>Protective equipment’s are those protective physical apparatus </a:t>
            </a:r>
            <a:r>
              <a:rPr lang="en-US" dirty="0" smtClean="0"/>
              <a:t>that provides </a:t>
            </a:r>
            <a:r>
              <a:rPr lang="en-US" dirty="0"/>
              <a:t>barrier between the worn by the health provider to prevent him/her </a:t>
            </a:r>
            <a:r>
              <a:rPr lang="en-US" dirty="0" smtClean="0"/>
              <a:t>from getting</a:t>
            </a:r>
            <a:r>
              <a:rPr lang="en-US" dirty="0"/>
              <a:t> </a:t>
            </a:r>
            <a:r>
              <a:rPr lang="en-US" dirty="0" smtClean="0"/>
              <a:t>infected</a:t>
            </a:r>
            <a:r>
              <a:rPr lang="en-US" dirty="0"/>
              <a:t>	from	hospital	</a:t>
            </a:r>
            <a:r>
              <a:rPr lang="en-US" dirty="0" smtClean="0"/>
              <a:t>associated infections</a:t>
            </a:r>
            <a:r>
              <a:rPr lang="en-US" dirty="0"/>
              <a:t>.</a:t>
            </a:r>
          </a:p>
          <a:p>
            <a:endParaRPr lang="en-US" dirty="0"/>
          </a:p>
        </p:txBody>
      </p:sp>
    </p:spTree>
    <p:extLst>
      <p:ext uri="{BB962C8B-B14F-4D97-AF65-F5344CB8AC3E}">
        <p14:creationId xmlns:p14="http://schemas.microsoft.com/office/powerpoint/2010/main" val="11279171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u="sng" dirty="0">
                <a:solidFill>
                  <a:srgbClr val="FF0000"/>
                </a:solidFill>
              </a:rPr>
              <a:t>The use of Personal Protective equipment’s provides</a:t>
            </a:r>
            <a:r>
              <a:rPr lang="en-US" u="sng" dirty="0">
                <a:solidFill>
                  <a:srgbClr val="FF0000"/>
                </a:solidFill>
              </a:rPr>
              <a:t>:</a:t>
            </a:r>
            <a:endParaRPr lang="en-US" dirty="0">
              <a:solidFill>
                <a:srgbClr val="FF0000"/>
              </a:solidFill>
            </a:endParaRPr>
          </a:p>
          <a:p>
            <a:pPr marL="0" indent="0">
              <a:buNone/>
            </a:pPr>
            <a:endParaRPr lang="en-US" dirty="0"/>
          </a:p>
          <a:p>
            <a:r>
              <a:rPr lang="en-US" dirty="0"/>
              <a:t>· A physical barrier between micro-organism and the user</a:t>
            </a:r>
            <a:r>
              <a:rPr lang="en-US" dirty="0" smtClean="0"/>
              <a:t>.</a:t>
            </a:r>
            <a:r>
              <a:rPr lang="en-US" dirty="0"/>
              <a:t> </a:t>
            </a:r>
          </a:p>
          <a:p>
            <a:r>
              <a:rPr lang="en-US" dirty="0"/>
              <a:t>·	It reduces exposure risk but does not eliminate the infectious hazard. </a:t>
            </a:r>
            <a:r>
              <a:rPr lang="en-US" dirty="0" smtClean="0"/>
              <a:t>it </a:t>
            </a:r>
            <a:r>
              <a:rPr lang="en-US" dirty="0"/>
              <a:t>does no replace infection control measures such as Hand hygiene.</a:t>
            </a:r>
          </a:p>
          <a:p>
            <a:endParaRPr lang="en-US" dirty="0"/>
          </a:p>
        </p:txBody>
      </p:sp>
    </p:spTree>
    <p:extLst>
      <p:ext uri="{BB962C8B-B14F-4D97-AF65-F5344CB8AC3E}">
        <p14:creationId xmlns:p14="http://schemas.microsoft.com/office/powerpoint/2010/main" val="13863016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Selection </a:t>
            </a:r>
            <a:r>
              <a:rPr lang="en-US" dirty="0"/>
              <a:t>of personal protective equipment’s should be stored in appropriate </a:t>
            </a:r>
            <a:r>
              <a:rPr lang="en-US" dirty="0" smtClean="0"/>
              <a:t>area</a:t>
            </a:r>
            <a:r>
              <a:rPr lang="en-US" dirty="0"/>
              <a:t> </a:t>
            </a:r>
          </a:p>
          <a:p>
            <a:r>
              <a:rPr lang="en-US" dirty="0"/>
              <a:t>from dampness, sunlight, and dirt. They need to be examined for the expiry dates and checked regularly to ensure integrity. </a:t>
            </a:r>
            <a:r>
              <a:rPr lang="en-US" b="1" i="1" u="sng" dirty="0">
                <a:solidFill>
                  <a:srgbClr val="FF0000"/>
                </a:solidFill>
              </a:rPr>
              <a:t>That protective equipment include</a:t>
            </a:r>
            <a:r>
              <a:rPr lang="en-US" dirty="0">
                <a:solidFill>
                  <a:srgbClr val="FF0000"/>
                </a:solidFill>
              </a:rPr>
              <a:t>:</a:t>
            </a:r>
          </a:p>
          <a:p>
            <a:r>
              <a:rPr lang="en-US" dirty="0"/>
              <a:t>· </a:t>
            </a:r>
            <a:r>
              <a:rPr lang="en-US" b="1" dirty="0">
                <a:solidFill>
                  <a:schemeClr val="accent6">
                    <a:lumMod val="75000"/>
                  </a:schemeClr>
                </a:solidFill>
              </a:rPr>
              <a:t>Gloves: </a:t>
            </a:r>
            <a:r>
              <a:rPr lang="en-US" dirty="0"/>
              <a:t>Wear gloves when there is a risk of touching blood, body fluids, secretions, or contaminated items during the procedure.</a:t>
            </a:r>
          </a:p>
          <a:p>
            <a:endParaRPr lang="en-US" dirty="0"/>
          </a:p>
        </p:txBody>
      </p:sp>
    </p:spTree>
    <p:extLst>
      <p:ext uri="{BB962C8B-B14F-4D97-AF65-F5344CB8AC3E}">
        <p14:creationId xmlns:p14="http://schemas.microsoft.com/office/powerpoint/2010/main" val="2677373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8600"/>
            <a:ext cx="8229600" cy="6400800"/>
          </a:xfrm>
        </p:spPr>
        <p:txBody>
          <a:bodyPr>
            <a:normAutofit fontScale="85000" lnSpcReduction="20000"/>
          </a:bodyPr>
          <a:lstStyle/>
          <a:p>
            <a:pPr marL="0" indent="0">
              <a:buNone/>
            </a:pPr>
            <a:r>
              <a:rPr lang="en-US" dirty="0"/>
              <a:t> </a:t>
            </a:r>
          </a:p>
          <a:p>
            <a:pPr marL="0" indent="0">
              <a:buNone/>
            </a:pPr>
            <a:r>
              <a:rPr lang="en-US" b="1" i="1" dirty="0">
                <a:solidFill>
                  <a:schemeClr val="accent2">
                    <a:lumMod val="75000"/>
                  </a:schemeClr>
                </a:solidFill>
              </a:rPr>
              <a:t>Objectives</a:t>
            </a:r>
            <a:r>
              <a:rPr lang="en-US" b="1" i="1" dirty="0" smtClean="0">
                <a:solidFill>
                  <a:schemeClr val="accent2">
                    <a:lumMod val="75000"/>
                  </a:schemeClr>
                </a:solidFill>
              </a:rPr>
              <a:t>:</a:t>
            </a:r>
          </a:p>
          <a:p>
            <a:pPr marL="0" indent="0">
              <a:buNone/>
            </a:pPr>
            <a:endParaRPr lang="en-US" dirty="0">
              <a:solidFill>
                <a:schemeClr val="accent2">
                  <a:lumMod val="75000"/>
                </a:schemeClr>
              </a:solidFill>
            </a:endParaRPr>
          </a:p>
          <a:p>
            <a:pPr marL="0" indent="0">
              <a:buNone/>
            </a:pPr>
            <a:r>
              <a:rPr lang="en-US" dirty="0"/>
              <a:t>1. Understand practices of infection control and prevention, in addition understanding importance of these practices.</a:t>
            </a:r>
          </a:p>
          <a:p>
            <a:pPr marL="0" indent="0">
              <a:buNone/>
            </a:pPr>
            <a:r>
              <a:rPr lang="en-US" dirty="0"/>
              <a:t>2. Understand standard precautions for control and prevent infection</a:t>
            </a:r>
            <a:r>
              <a:rPr lang="en-US" dirty="0" smtClean="0"/>
              <a:t>.</a:t>
            </a:r>
            <a:endParaRPr lang="en-US" dirty="0"/>
          </a:p>
          <a:p>
            <a:pPr marL="0" indent="0">
              <a:buNone/>
            </a:pPr>
            <a:r>
              <a:rPr lang="en-US" dirty="0"/>
              <a:t>3. Understand infection prevention in different cases such as at admission, spontaneous vaginal delivery, neonatal sepsis, Blood borne pathogens, and herpes simplex virus</a:t>
            </a:r>
          </a:p>
          <a:p>
            <a:pPr marL="0" indent="0">
              <a:buNone/>
            </a:pPr>
            <a:r>
              <a:rPr lang="en-US" dirty="0"/>
              <a:t>4. Understand recommendation of world health organization related to infection control and prevention in the delivery room</a:t>
            </a:r>
            <a:r>
              <a:rPr lang="en-US" dirty="0" smtClean="0"/>
              <a:t>.</a:t>
            </a:r>
            <a:endParaRPr lang="en-US" dirty="0"/>
          </a:p>
          <a:p>
            <a:pPr marL="0" indent="0">
              <a:buNone/>
            </a:pPr>
            <a:r>
              <a:rPr lang="en-US" dirty="0"/>
              <a:t>5. Recognize the roles of the midwife in infection prevention and control.</a:t>
            </a:r>
          </a:p>
          <a:p>
            <a:endParaRPr lang="en-US" dirty="0"/>
          </a:p>
        </p:txBody>
      </p:sp>
    </p:spTree>
    <p:extLst>
      <p:ext uri="{BB962C8B-B14F-4D97-AF65-F5344CB8AC3E}">
        <p14:creationId xmlns:p14="http://schemas.microsoft.com/office/powerpoint/2010/main" val="9637114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57200"/>
            <a:ext cx="8229600" cy="5668963"/>
          </a:xfrm>
        </p:spPr>
        <p:txBody>
          <a:bodyPr>
            <a:normAutofit fontScale="92500" lnSpcReduction="20000"/>
          </a:bodyPr>
          <a:lstStyle/>
          <a:p>
            <a:r>
              <a:rPr lang="en-US" dirty="0"/>
              <a:t>· </a:t>
            </a:r>
            <a:r>
              <a:rPr lang="en-US" b="1" dirty="0">
                <a:solidFill>
                  <a:schemeClr val="accent6">
                    <a:lumMod val="75000"/>
                  </a:schemeClr>
                </a:solidFill>
              </a:rPr>
              <a:t>Eye covers </a:t>
            </a:r>
            <a:r>
              <a:rPr lang="en-US" dirty="0"/>
              <a:t>are used to protect the eyes from </a:t>
            </a:r>
            <a:r>
              <a:rPr lang="en-US" dirty="0" err="1"/>
              <a:t>accidentalsplashes</a:t>
            </a:r>
            <a:r>
              <a:rPr lang="en-US" dirty="0"/>
              <a:t> </a:t>
            </a:r>
            <a:r>
              <a:rPr lang="en-US" dirty="0" err="1"/>
              <a:t>ofblood</a:t>
            </a:r>
            <a:r>
              <a:rPr lang="en-US" dirty="0"/>
              <a:t> or other body fluids. Example while conducting a delivery or cleaning instruments</a:t>
            </a:r>
          </a:p>
          <a:p>
            <a:r>
              <a:rPr lang="en-US" dirty="0"/>
              <a:t>· </a:t>
            </a:r>
            <a:r>
              <a:rPr lang="en-US" b="1" dirty="0">
                <a:solidFill>
                  <a:schemeClr val="accent6">
                    <a:lumMod val="75000"/>
                  </a:schemeClr>
                </a:solidFill>
              </a:rPr>
              <a:t>Gowns/aprons: </a:t>
            </a:r>
            <a:r>
              <a:rPr lang="en-US" dirty="0"/>
              <a:t>Gowns and waterproof aprons prevent microorganisms from the provider’s arms, body, and clothing from entering the client’s body and protect the provider’s skin and clothes from splashes of blood and other fluid.</a:t>
            </a:r>
          </a:p>
          <a:p>
            <a:r>
              <a:rPr lang="en-US" dirty="0"/>
              <a:t>· </a:t>
            </a:r>
            <a:r>
              <a:rPr lang="en-US" b="1" dirty="0">
                <a:solidFill>
                  <a:schemeClr val="accent6">
                    <a:lumMod val="75000"/>
                  </a:schemeClr>
                </a:solidFill>
              </a:rPr>
              <a:t>Footwear: </a:t>
            </a:r>
            <a:r>
              <a:rPr lang="en-US" dirty="0"/>
              <a:t>Footwear that is clean and sturdy helps minimize the number of microorganisms brought into the procedure area and protects the service provider’s feet from injury or splashes of blood and other fluids.</a:t>
            </a:r>
          </a:p>
          <a:p>
            <a:endParaRPr lang="en-US" dirty="0"/>
          </a:p>
        </p:txBody>
      </p:sp>
    </p:spTree>
    <p:extLst>
      <p:ext uri="{BB962C8B-B14F-4D97-AF65-F5344CB8AC3E}">
        <p14:creationId xmlns:p14="http://schemas.microsoft.com/office/powerpoint/2010/main" val="35598124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solidFill>
                  <a:schemeClr val="accent6">
                    <a:lumMod val="75000"/>
                  </a:schemeClr>
                </a:solidFill>
              </a:rPr>
              <a:t>Masks: </a:t>
            </a:r>
            <a:r>
              <a:rPr lang="en-US" dirty="0"/>
              <a:t>prevent microorganisms expelled during talking, coughing, or breathing from entering the client and protect the provider’s mouth from splashes of blood or other fluids.</a:t>
            </a:r>
          </a:p>
          <a:p>
            <a:r>
              <a:rPr lang="en-US" dirty="0"/>
              <a:t>· </a:t>
            </a:r>
            <a:r>
              <a:rPr lang="en-US" b="1" dirty="0">
                <a:solidFill>
                  <a:schemeClr val="accent6">
                    <a:lumMod val="75000"/>
                  </a:schemeClr>
                </a:solidFill>
              </a:rPr>
              <a:t>Caps: </a:t>
            </a:r>
            <a:r>
              <a:rPr lang="en-US" dirty="0"/>
              <a:t>prevent microorganisms from the hair and skin on the provider’s head from entering the client</a:t>
            </a:r>
          </a:p>
          <a:p>
            <a:endParaRPr lang="en-US" dirty="0"/>
          </a:p>
        </p:txBody>
      </p:sp>
    </p:spTree>
    <p:extLst>
      <p:ext uri="{BB962C8B-B14F-4D97-AF65-F5344CB8AC3E}">
        <p14:creationId xmlns:p14="http://schemas.microsoft.com/office/powerpoint/2010/main" val="2879839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stretch/>
        </p:blipFill>
        <p:spPr>
          <a:xfrm>
            <a:off x="457200" y="685800"/>
            <a:ext cx="8305800" cy="5715000"/>
          </a:xfrm>
          <a:prstGeom prst="rect">
            <a:avLst/>
          </a:prstGeom>
          <a:noFill/>
        </p:spPr>
      </p:pic>
    </p:spTree>
    <p:extLst>
      <p:ext uri="{BB962C8B-B14F-4D97-AF65-F5344CB8AC3E}">
        <p14:creationId xmlns:p14="http://schemas.microsoft.com/office/powerpoint/2010/main" val="17906630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b="1" dirty="0" smtClean="0">
                <a:solidFill>
                  <a:schemeClr val="accent4">
                    <a:lumMod val="75000"/>
                  </a:schemeClr>
                </a:solidFill>
              </a:rPr>
              <a:t>3. </a:t>
            </a:r>
            <a:r>
              <a:rPr lang="en-US" b="1" dirty="0">
                <a:solidFill>
                  <a:schemeClr val="accent4">
                    <a:lumMod val="75000"/>
                  </a:schemeClr>
                </a:solidFill>
              </a:rPr>
              <a:t>Processing of used instruments:</a:t>
            </a:r>
            <a:endParaRPr lang="en-US" dirty="0">
              <a:solidFill>
                <a:schemeClr val="accent4">
                  <a:lumMod val="75000"/>
                </a:schemeClr>
              </a:solidFill>
            </a:endParaRPr>
          </a:p>
          <a:p>
            <a:r>
              <a:rPr lang="en-US" dirty="0"/>
              <a:t>Instruments should be cleaned after each use with the following processes</a:t>
            </a:r>
            <a:r>
              <a:rPr lang="en-US" dirty="0" smtClean="0"/>
              <a:t>:</a:t>
            </a:r>
          </a:p>
          <a:p>
            <a:endParaRPr lang="en-US" dirty="0"/>
          </a:p>
          <a:p>
            <a:r>
              <a:rPr lang="en-US" dirty="0" smtClean="0"/>
              <a:t>1.The </a:t>
            </a:r>
            <a:r>
              <a:rPr lang="en-US" dirty="0"/>
              <a:t>instruments should be soaked in chlorine solution for at least 10 minutes. The chlorine solution should be stored in a double bucket, where the inner bucket or the container is fenestrated/ perforated. The instruments should be put in the perforated inner bucket which is then dipped in the outer bucket containing the chlorine solution.</a:t>
            </a:r>
          </a:p>
          <a:p>
            <a:endParaRPr lang="en-US" dirty="0"/>
          </a:p>
        </p:txBody>
      </p:sp>
    </p:spTree>
    <p:extLst>
      <p:ext uri="{BB962C8B-B14F-4D97-AF65-F5344CB8AC3E}">
        <p14:creationId xmlns:p14="http://schemas.microsoft.com/office/powerpoint/2010/main" val="28071378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2.After </a:t>
            </a:r>
            <a:r>
              <a:rPr lang="en-US" dirty="0"/>
              <a:t>soaking, rinse the instruments and clean them in a bucket of water using a brush</a:t>
            </a:r>
          </a:p>
          <a:p>
            <a:r>
              <a:rPr lang="en-US" dirty="0" smtClean="0"/>
              <a:t>3.After </a:t>
            </a:r>
            <a:r>
              <a:rPr lang="en-US" dirty="0"/>
              <a:t>thorough cleaning, the instruments should be dried and sterilized by autoclaving.</a:t>
            </a:r>
          </a:p>
          <a:p>
            <a:r>
              <a:rPr lang="en-US" dirty="0" smtClean="0"/>
              <a:t>4.Sterilized </a:t>
            </a:r>
            <a:r>
              <a:rPr lang="en-US" dirty="0"/>
              <a:t>equipment should be stored in the relevant trays on the trollies.</a:t>
            </a:r>
          </a:p>
          <a:p>
            <a:endParaRPr lang="en-US" dirty="0"/>
          </a:p>
        </p:txBody>
      </p:sp>
    </p:spTree>
    <p:extLst>
      <p:ext uri="{BB962C8B-B14F-4D97-AF65-F5344CB8AC3E}">
        <p14:creationId xmlns:p14="http://schemas.microsoft.com/office/powerpoint/2010/main" val="16712141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57200"/>
            <a:ext cx="8229600" cy="5668963"/>
          </a:xfrm>
        </p:spPr>
        <p:txBody>
          <a:bodyPr>
            <a:normAutofit fontScale="92500"/>
          </a:bodyPr>
          <a:lstStyle/>
          <a:p>
            <a:r>
              <a:rPr lang="en-US" b="1" dirty="0">
                <a:solidFill>
                  <a:srgbClr val="00B050"/>
                </a:solidFill>
              </a:rPr>
              <a:t>4. Proper handling and disposal of sharps</a:t>
            </a:r>
            <a:endParaRPr lang="en-US" dirty="0">
              <a:solidFill>
                <a:srgbClr val="00B050"/>
              </a:solidFill>
            </a:endParaRPr>
          </a:p>
          <a:p>
            <a:pPr marL="0" indent="0">
              <a:buNone/>
            </a:pPr>
            <a:endParaRPr lang="en-US" dirty="0"/>
          </a:p>
          <a:p>
            <a:r>
              <a:rPr lang="en-US" dirty="0" smtClean="0"/>
              <a:t>1.Use </a:t>
            </a:r>
            <a:r>
              <a:rPr lang="en-US" dirty="0"/>
              <a:t>each disposal needle and syringe only once. Never administer medication from the same syringe to more than one patient, even if the needle is changed or are injecting through an intervening length of IV tubing.</a:t>
            </a:r>
          </a:p>
          <a:p>
            <a:r>
              <a:rPr lang="en-US" dirty="0" smtClean="0"/>
              <a:t>2.Always </a:t>
            </a:r>
            <a:r>
              <a:rPr lang="en-US" dirty="0"/>
              <a:t>wear utility gloves while handling sharps</a:t>
            </a:r>
            <a:r>
              <a:rPr lang="en-US" dirty="0" smtClean="0"/>
              <a:t>.</a:t>
            </a:r>
            <a:r>
              <a:rPr lang="en-US" dirty="0"/>
              <a:t> </a:t>
            </a:r>
          </a:p>
          <a:p>
            <a:r>
              <a:rPr lang="en-US" dirty="0" smtClean="0"/>
              <a:t>3.Don’t </a:t>
            </a:r>
            <a:r>
              <a:rPr lang="en-US" dirty="0"/>
              <a:t>recap; make needles unusable after single use by burning them in a needle destroyer.</a:t>
            </a:r>
          </a:p>
          <a:p>
            <a:endParaRPr lang="en-US" dirty="0"/>
          </a:p>
        </p:txBody>
      </p:sp>
    </p:spTree>
    <p:extLst>
      <p:ext uri="{BB962C8B-B14F-4D97-AF65-F5344CB8AC3E}">
        <p14:creationId xmlns:p14="http://schemas.microsoft.com/office/powerpoint/2010/main" val="22262395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idx="1"/>
          </p:nvPr>
        </p:nvSpPr>
        <p:spPr/>
        <p:txBody>
          <a:bodyPr/>
          <a:lstStyle/>
          <a:p>
            <a:r>
              <a:rPr lang="en-US" dirty="0" smtClean="0"/>
              <a:t> </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888" y="1295400"/>
            <a:ext cx="7510463"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79582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b="1" dirty="0">
                <a:solidFill>
                  <a:schemeClr val="accent2">
                    <a:lumMod val="75000"/>
                  </a:schemeClr>
                </a:solidFill>
              </a:rPr>
              <a:t>5. Maintaining a clean environment of labor room</a:t>
            </a:r>
            <a:endParaRPr lang="en-US" dirty="0">
              <a:solidFill>
                <a:schemeClr val="accent2">
                  <a:lumMod val="75000"/>
                </a:schemeClr>
              </a:solidFill>
            </a:endParaRPr>
          </a:p>
          <a:p>
            <a:r>
              <a:rPr lang="en-US" dirty="0"/>
              <a:t>All equipment and all surfaces should be cleaned every morning and after every delivery include:</a:t>
            </a:r>
          </a:p>
          <a:p>
            <a:pPr marL="0" indent="0">
              <a:buNone/>
            </a:pPr>
            <a:r>
              <a:rPr lang="en-US" dirty="0" smtClean="0"/>
              <a:t>1.</a:t>
            </a:r>
            <a:r>
              <a:rPr lang="en-US" b="1" dirty="0" smtClean="0"/>
              <a:t>at </a:t>
            </a:r>
            <a:r>
              <a:rPr lang="en-US" b="1" dirty="0"/>
              <a:t>the beginning of the day:</a:t>
            </a:r>
            <a:endParaRPr lang="en-US" dirty="0"/>
          </a:p>
          <a:p>
            <a:pPr marL="0" indent="0">
              <a:buNone/>
            </a:pPr>
            <a:r>
              <a:rPr lang="en-US" dirty="0"/>
              <a:t> </a:t>
            </a:r>
          </a:p>
          <a:p>
            <a:pPr marL="0" indent="0">
              <a:buNone/>
            </a:pPr>
            <a:r>
              <a:rPr lang="en-US" dirty="0" smtClean="0"/>
              <a:t>1.Before </a:t>
            </a:r>
            <a:r>
              <a:rPr lang="en-US" dirty="0"/>
              <a:t>entering the labor room, slippers, cap, and mask should be worn by all</a:t>
            </a:r>
          </a:p>
          <a:p>
            <a:pPr marL="0" indent="0">
              <a:buNone/>
            </a:pPr>
            <a:r>
              <a:rPr lang="en-US" dirty="0"/>
              <a:t> </a:t>
            </a:r>
          </a:p>
          <a:p>
            <a:pPr marL="0" indent="0">
              <a:buNone/>
            </a:pPr>
            <a:r>
              <a:rPr lang="en-US" dirty="0" smtClean="0"/>
              <a:t>2.visitors</a:t>
            </a:r>
            <a:r>
              <a:rPr lang="en-US" dirty="0"/>
              <a:t>.</a:t>
            </a:r>
          </a:p>
          <a:p>
            <a:endParaRPr lang="en-US" dirty="0"/>
          </a:p>
        </p:txBody>
      </p:sp>
    </p:spTree>
    <p:extLst>
      <p:ext uri="{BB962C8B-B14F-4D97-AF65-F5344CB8AC3E}">
        <p14:creationId xmlns:p14="http://schemas.microsoft.com/office/powerpoint/2010/main" val="686218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3.The </a:t>
            </a:r>
            <a:r>
              <a:rPr lang="en-US" dirty="0"/>
              <a:t>floor and sinks should be cleaned with detergent (soap water) or chlorine</a:t>
            </a:r>
          </a:p>
          <a:p>
            <a:r>
              <a:rPr lang="en-US" dirty="0"/>
              <a:t> </a:t>
            </a:r>
          </a:p>
          <a:p>
            <a:pPr marL="0" indent="0">
              <a:buNone/>
            </a:pPr>
            <a:r>
              <a:rPr lang="en-US" dirty="0" smtClean="0"/>
              <a:t>4.solution </a:t>
            </a:r>
            <a:r>
              <a:rPr lang="en-US" dirty="0"/>
              <a:t>daily in the morning and thereafter every three hours. The floor should be kept dry.</a:t>
            </a:r>
          </a:p>
          <a:p>
            <a:pPr marL="0" indent="0">
              <a:buNone/>
            </a:pPr>
            <a:r>
              <a:rPr lang="en-US" dirty="0" smtClean="0"/>
              <a:t>5.All </a:t>
            </a:r>
            <a:r>
              <a:rPr lang="en-US" dirty="0"/>
              <a:t>the table tops and other surfaces such as lamp shades, </a:t>
            </a:r>
            <a:r>
              <a:rPr lang="en-US" dirty="0" err="1"/>
              <a:t>almirah</a:t>
            </a:r>
            <a:r>
              <a:rPr lang="en-US" dirty="0"/>
              <a:t>, lockers, trollies etc. should be cleaned with low level disinfectant (2% carbolic acid).</a:t>
            </a:r>
          </a:p>
          <a:p>
            <a:pPr marL="0" indent="0">
              <a:buNone/>
            </a:pPr>
            <a:r>
              <a:rPr lang="en-US" dirty="0" smtClean="0"/>
              <a:t>6.Monitor </a:t>
            </a:r>
            <a:r>
              <a:rPr lang="en-US" dirty="0"/>
              <a:t>machines should be cleaned with 70% alcohol.</a:t>
            </a:r>
          </a:p>
          <a:p>
            <a:r>
              <a:rPr lang="en-US" dirty="0"/>
              <a:t> </a:t>
            </a:r>
          </a:p>
          <a:p>
            <a:pPr marL="0" indent="0">
              <a:buNone/>
            </a:pPr>
            <a:r>
              <a:rPr lang="en-US" dirty="0" smtClean="0"/>
              <a:t>7.Labor </a:t>
            </a:r>
            <a:r>
              <a:rPr lang="en-US" dirty="0"/>
              <a:t>table should be cleaned in each shift and after each delivery with (a) cloth soaked in clean water (and soap water if required) (b) cloth soaked in 0.5 chlorine solution.</a:t>
            </a:r>
          </a:p>
          <a:p>
            <a:endParaRPr lang="en-US" dirty="0"/>
          </a:p>
        </p:txBody>
      </p:sp>
    </p:spTree>
    <p:extLst>
      <p:ext uri="{BB962C8B-B14F-4D97-AF65-F5344CB8AC3E}">
        <p14:creationId xmlns:p14="http://schemas.microsoft.com/office/powerpoint/2010/main" val="32729221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solidFill>
                  <a:schemeClr val="accent1">
                    <a:lumMod val="75000"/>
                  </a:schemeClr>
                </a:solidFill>
              </a:rPr>
              <a:t>2. </a:t>
            </a:r>
            <a:r>
              <a:rPr lang="en-US" b="1" dirty="0">
                <a:solidFill>
                  <a:schemeClr val="accent1">
                    <a:lumMod val="75000"/>
                  </a:schemeClr>
                </a:solidFill>
              </a:rPr>
              <a:t>After each delivery</a:t>
            </a:r>
            <a:endParaRPr lang="en-US" dirty="0">
              <a:solidFill>
                <a:schemeClr val="accent1">
                  <a:lumMod val="75000"/>
                </a:schemeClr>
              </a:solidFill>
            </a:endParaRPr>
          </a:p>
          <a:p>
            <a:pPr marL="0" indent="0">
              <a:buNone/>
            </a:pPr>
            <a:endParaRPr lang="en-US" dirty="0"/>
          </a:p>
          <a:p>
            <a:pPr marL="0" indent="0">
              <a:buNone/>
            </a:pPr>
            <a:r>
              <a:rPr lang="en-US" dirty="0" smtClean="0"/>
              <a:t>1.Tabletops </a:t>
            </a:r>
            <a:r>
              <a:rPr lang="en-US" dirty="0"/>
              <a:t>should be cleaned thoroughly </a:t>
            </a:r>
            <a:r>
              <a:rPr lang="en-US" dirty="0" err="1"/>
              <a:t>withchlorine</a:t>
            </a:r>
            <a:r>
              <a:rPr lang="en-US" dirty="0"/>
              <a:t> </a:t>
            </a:r>
            <a:r>
              <a:rPr lang="en-US" dirty="0" smtClean="0"/>
              <a:t>solution or </a:t>
            </a:r>
            <a:r>
              <a:rPr lang="en-US" dirty="0"/>
              <a:t>disinfectant (2% carbolic acid).</a:t>
            </a:r>
          </a:p>
          <a:p>
            <a:pPr marL="0" indent="0">
              <a:buNone/>
            </a:pPr>
            <a:r>
              <a:rPr lang="en-US" dirty="0" smtClean="0"/>
              <a:t>2.Disposable absorbent sheet placed on the labor table should be changed.</a:t>
            </a:r>
          </a:p>
          <a:p>
            <a:pPr marL="0" indent="0">
              <a:buNone/>
            </a:pPr>
            <a:endParaRPr lang="en-US" dirty="0"/>
          </a:p>
          <a:p>
            <a:pPr marL="0" indent="0">
              <a:buNone/>
            </a:pPr>
            <a:r>
              <a:rPr lang="en-US" dirty="0" smtClean="0"/>
              <a:t>3.Any </a:t>
            </a:r>
            <a:r>
              <a:rPr lang="en-US" dirty="0"/>
              <a:t>spillage of blood or body fluids on the floor should be soaked with chlorine solution for 10 minutes. Should be absorbed in a spillage kit or absorbent paper and then mopped. The soaked absorbent paper should be discarded in appropriate plastic bin.</a:t>
            </a:r>
          </a:p>
          <a:p>
            <a:pPr marL="0" indent="0">
              <a:buNone/>
            </a:pPr>
            <a:endParaRPr lang="en-US" dirty="0"/>
          </a:p>
        </p:txBody>
      </p:sp>
    </p:spTree>
    <p:extLst>
      <p:ext uri="{BB962C8B-B14F-4D97-AF65-F5344CB8AC3E}">
        <p14:creationId xmlns:p14="http://schemas.microsoft.com/office/powerpoint/2010/main" val="145680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solidFill>
                  <a:schemeClr val="tx2">
                    <a:lumMod val="75000"/>
                  </a:schemeClr>
                </a:solidFill>
              </a:rPr>
              <a:t>Overview </a:t>
            </a:r>
            <a:r>
              <a:rPr lang="en-US" b="1" i="1" dirty="0">
                <a:solidFill>
                  <a:schemeClr val="tx2">
                    <a:lumMod val="75000"/>
                  </a:schemeClr>
                </a:solidFill>
              </a:rPr>
              <a:t>of Infection</a:t>
            </a:r>
            <a:r>
              <a:rPr lang="en-US" dirty="0"/>
              <a:t/>
            </a:r>
            <a:br>
              <a:rPr lang="en-US" dirty="0"/>
            </a:br>
            <a:endParaRPr lang="en-US" dirty="0"/>
          </a:p>
        </p:txBody>
      </p:sp>
      <p:sp>
        <p:nvSpPr>
          <p:cNvPr id="3" name="Content Placeholder 2"/>
          <p:cNvSpPr>
            <a:spLocks noGrp="1"/>
          </p:cNvSpPr>
          <p:nvPr>
            <p:ph idx="1"/>
          </p:nvPr>
        </p:nvSpPr>
        <p:spPr>
          <a:xfrm>
            <a:off x="457200" y="1066800"/>
            <a:ext cx="8229600" cy="5334000"/>
          </a:xfrm>
        </p:spPr>
        <p:txBody>
          <a:bodyPr>
            <a:normAutofit fontScale="85000" lnSpcReduction="20000"/>
          </a:bodyPr>
          <a:lstStyle/>
          <a:p>
            <a:pPr marL="0" indent="0">
              <a:buNone/>
            </a:pPr>
            <a:endParaRPr lang="en-US" dirty="0"/>
          </a:p>
          <a:p>
            <a:r>
              <a:rPr lang="en-US" dirty="0"/>
              <a:t>Infectious diseases are caused by pathogenic microorganisms, such as </a:t>
            </a:r>
            <a:r>
              <a:rPr lang="en-US" dirty="0" smtClean="0"/>
              <a:t>bacteria, viruses</a:t>
            </a:r>
            <a:r>
              <a:rPr lang="en-US" dirty="0"/>
              <a:t>, parasites, or fungi. </a:t>
            </a:r>
            <a:endParaRPr lang="en-US" dirty="0" smtClean="0"/>
          </a:p>
          <a:p>
            <a:r>
              <a:rPr lang="en-US" dirty="0" smtClean="0"/>
              <a:t>The </a:t>
            </a:r>
            <a:r>
              <a:rPr lang="en-US" dirty="0"/>
              <a:t>diseases can be spread from one person to another, directly or indirectly, through fluid exchange or exposure to vectors, or from the environment. So that, infection prevention and control is required to prevent the transmission </a:t>
            </a:r>
            <a:r>
              <a:rPr lang="en-US" dirty="0" err="1"/>
              <a:t>ofcommunicable</a:t>
            </a:r>
            <a:r>
              <a:rPr lang="en-US" dirty="0"/>
              <a:t> diseases in </a:t>
            </a:r>
            <a:r>
              <a:rPr lang="en-US" dirty="0" err="1"/>
              <a:t>allhealth</a:t>
            </a:r>
            <a:r>
              <a:rPr lang="en-US" dirty="0"/>
              <a:t> care settings. </a:t>
            </a:r>
            <a:endParaRPr lang="en-US" dirty="0" smtClean="0"/>
          </a:p>
          <a:p>
            <a:r>
              <a:rPr lang="en-US" dirty="0" smtClean="0"/>
              <a:t>Infection </a:t>
            </a:r>
            <a:r>
              <a:rPr lang="en-US" dirty="0"/>
              <a:t>prevention and control demands a basic understanding of the epidemiology of diseases; risk factors that increase patient susceptibility to infection; and the practices, procedures and treatments that may result in infections.</a:t>
            </a:r>
          </a:p>
          <a:p>
            <a:endParaRPr lang="en-US" dirty="0"/>
          </a:p>
        </p:txBody>
      </p:sp>
    </p:spTree>
    <p:extLst>
      <p:ext uri="{BB962C8B-B14F-4D97-AF65-F5344CB8AC3E}">
        <p14:creationId xmlns:p14="http://schemas.microsoft.com/office/powerpoint/2010/main" val="24211169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t>·</a:t>
            </a:r>
            <a:r>
              <a:rPr lang="en-US" dirty="0" smtClean="0">
                <a:solidFill>
                  <a:srgbClr val="7030A0"/>
                </a:solidFill>
              </a:rPr>
              <a:t>3.</a:t>
            </a:r>
            <a:r>
              <a:rPr lang="en-US" b="1" dirty="0" smtClean="0">
                <a:solidFill>
                  <a:srgbClr val="7030A0"/>
                </a:solidFill>
              </a:rPr>
              <a:t>Bathroom</a:t>
            </a:r>
            <a:r>
              <a:rPr lang="en-US" dirty="0">
                <a:solidFill>
                  <a:srgbClr val="7030A0"/>
                </a:solidFill>
              </a:rPr>
              <a:t>: </a:t>
            </a:r>
            <a:r>
              <a:rPr lang="en-US" dirty="0"/>
              <a:t>should be cleaned with phenyl or Lysol at start of each shift and after each delivery.</a:t>
            </a:r>
          </a:p>
          <a:p>
            <a:r>
              <a:rPr lang="en-US" dirty="0" smtClean="0"/>
              <a:t>·</a:t>
            </a:r>
            <a:r>
              <a:rPr lang="en-US" dirty="0" smtClean="0">
                <a:solidFill>
                  <a:schemeClr val="tx2"/>
                </a:solidFill>
              </a:rPr>
              <a:t>4.</a:t>
            </a:r>
            <a:r>
              <a:rPr lang="en-US" b="1" dirty="0" smtClean="0">
                <a:solidFill>
                  <a:schemeClr val="tx2"/>
                </a:solidFill>
              </a:rPr>
              <a:t>The </a:t>
            </a:r>
            <a:r>
              <a:rPr lang="en-US" b="1" dirty="0">
                <a:solidFill>
                  <a:schemeClr val="tx2"/>
                </a:solidFill>
              </a:rPr>
              <a:t>overhead tank</a:t>
            </a:r>
            <a:r>
              <a:rPr lang="en-US" dirty="0">
                <a:solidFill>
                  <a:schemeClr val="tx2"/>
                </a:solidFill>
              </a:rPr>
              <a:t>: </a:t>
            </a:r>
            <a:r>
              <a:rPr lang="en-US" dirty="0"/>
              <a:t>supplying water to the labor room should be cleaned at least once a week.</a:t>
            </a:r>
          </a:p>
          <a:p>
            <a:r>
              <a:rPr lang="en-US" dirty="0"/>
              <a:t>· The appropriate personnel should clean monitoring equipment after each patient contact.</a:t>
            </a:r>
          </a:p>
          <a:p>
            <a:r>
              <a:rPr lang="en-US" dirty="0"/>
              <a:t>· Pre- op prophylactic antibiotics and rational use of antibiotics post operatively. Access to storage area is limited to department personnel.</a:t>
            </a:r>
          </a:p>
          <a:p>
            <a:r>
              <a:rPr lang="en-US" dirty="0"/>
              <a:t>· Entry to the labor room should be allowed only to the pregnant woman, doctor, nurse, and other support staff.</a:t>
            </a:r>
          </a:p>
          <a:p>
            <a:endParaRPr lang="en-US" dirty="0"/>
          </a:p>
        </p:txBody>
      </p:sp>
    </p:spTree>
    <p:extLst>
      <p:ext uri="{BB962C8B-B14F-4D97-AF65-F5344CB8AC3E}">
        <p14:creationId xmlns:p14="http://schemas.microsoft.com/office/powerpoint/2010/main" val="20855749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Protocols for working in the labor room: All the staff should wear personal protective attire at the time of conducting delivery, and at all other times caps and masks should be worn. Disposable sterile gloves should be used after thorough </a:t>
            </a:r>
            <a:r>
              <a:rPr lang="en-US" dirty="0" err="1"/>
              <a:t>handwashing</a:t>
            </a:r>
            <a:r>
              <a:rPr lang="en-US" dirty="0"/>
              <a:t> while examining or conducting the delivery.</a:t>
            </a:r>
          </a:p>
        </p:txBody>
      </p:sp>
    </p:spTree>
    <p:extLst>
      <p:ext uri="{BB962C8B-B14F-4D97-AF65-F5344CB8AC3E}">
        <p14:creationId xmlns:p14="http://schemas.microsoft.com/office/powerpoint/2010/main" val="26900502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C00000"/>
                </a:solidFill>
              </a:rPr>
              <a:t>6. Biomedical waste disposal</a:t>
            </a:r>
            <a:r>
              <a:rPr lang="en-US" dirty="0"/>
              <a:t/>
            </a:r>
            <a:br>
              <a:rPr lang="en-US" dirty="0"/>
            </a:b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Labor </a:t>
            </a:r>
            <a:r>
              <a:rPr lang="en-US" dirty="0"/>
              <a:t>and delivery units generate several forms of waste e.g. placentae, blood and body fluids etc. Identification, collection, segregation, handling, storing, transporting and the disposal of infectious waste should be managed in a safe and responsible manner:</a:t>
            </a:r>
          </a:p>
          <a:p>
            <a:pPr marL="0" indent="0">
              <a:buNone/>
            </a:pPr>
            <a:r>
              <a:rPr lang="en-US" dirty="0"/>
              <a:t> </a:t>
            </a:r>
          </a:p>
          <a:p>
            <a:pPr>
              <a:buFont typeface="Wingdings" pitchFamily="2" charset="2"/>
              <a:buChar char="ü"/>
            </a:pPr>
            <a:r>
              <a:rPr lang="en-US" dirty="0" smtClean="0"/>
              <a:t>Waste </a:t>
            </a:r>
            <a:r>
              <a:rPr lang="en-US" dirty="0"/>
              <a:t>should be properly segregated in containers and no co-mingling of infectious and noninfectious waste is observed using color coded and/or labeled waste containers located at all points of care.</a:t>
            </a:r>
          </a:p>
          <a:p>
            <a:endParaRPr lang="en-US" dirty="0"/>
          </a:p>
        </p:txBody>
      </p:sp>
    </p:spTree>
    <p:extLst>
      <p:ext uri="{BB962C8B-B14F-4D97-AF65-F5344CB8AC3E}">
        <p14:creationId xmlns:p14="http://schemas.microsoft.com/office/powerpoint/2010/main" val="5569304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58220457"/>
              </p:ext>
            </p:extLst>
          </p:nvPr>
        </p:nvGraphicFramePr>
        <p:xfrm>
          <a:off x="304800" y="914401"/>
          <a:ext cx="8610600" cy="4876799"/>
        </p:xfrm>
        <a:graphic>
          <a:graphicData uri="http://schemas.openxmlformats.org/drawingml/2006/table">
            <a:tbl>
              <a:tblPr firstRow="1" bandRow="1">
                <a:tableStyleId>{5C22544A-7EE6-4342-B048-85BDC9FD1C3A}</a:tableStyleId>
              </a:tblPr>
              <a:tblGrid>
                <a:gridCol w="821114"/>
                <a:gridCol w="1753189"/>
                <a:gridCol w="6036297"/>
              </a:tblGrid>
              <a:tr h="519717">
                <a:tc gridSpan="2">
                  <a:txBody>
                    <a:bodyPr/>
                    <a:lstStyle/>
                    <a:p>
                      <a:r>
                        <a:rPr lang="en-US" dirty="0" smtClean="0"/>
                        <a:t>Color</a:t>
                      </a:r>
                      <a:endParaRPr lang="en-US" dirty="0"/>
                    </a:p>
                  </a:txBody>
                  <a:tcPr/>
                </a:tc>
                <a:tc hMerge="1">
                  <a:txBody>
                    <a:bodyPr/>
                    <a:lstStyle/>
                    <a:p>
                      <a:endParaRPr lang="en-US"/>
                    </a:p>
                  </a:txBody>
                  <a:tcPr/>
                </a:tc>
                <a:tc>
                  <a:txBody>
                    <a:bodyPr/>
                    <a:lstStyle/>
                    <a:p>
                      <a:r>
                        <a:rPr lang="en-US" sz="1800" b="1" kern="1200" dirty="0" smtClean="0">
                          <a:solidFill>
                            <a:schemeClr val="lt1"/>
                          </a:solidFill>
                          <a:effectLst/>
                          <a:latin typeface="+mn-lt"/>
                          <a:ea typeface="+mn-ea"/>
                          <a:cs typeface="+mn-cs"/>
                        </a:rPr>
                        <a:t>Waste category</a:t>
                      </a:r>
                      <a:endParaRPr lang="en-US" dirty="0"/>
                    </a:p>
                  </a:txBody>
                  <a:tcPr/>
                </a:tc>
              </a:tr>
              <a:tr h="1281495">
                <a:tc gridSpan="2">
                  <a:txBody>
                    <a:bodyPr/>
                    <a:lstStyle/>
                    <a:p>
                      <a:r>
                        <a:rPr lang="en-US" b="1" dirty="0" smtClean="0"/>
                        <a:t>yellow</a:t>
                      </a:r>
                      <a:endParaRPr lang="en-US" b="1" dirty="0"/>
                    </a:p>
                  </a:txBody>
                  <a:tcPr>
                    <a:solidFill>
                      <a:srgbClr val="FFFF00"/>
                    </a:solidFill>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effectLst/>
                          <a:latin typeface="+mn-lt"/>
                          <a:ea typeface="+mn-ea"/>
                          <a:cs typeface="+mn-cs"/>
                        </a:rPr>
                        <a:t>Human anatomical waste/ microbiology waste and soiled cotton/ dressing/linen/bedding etc.</a:t>
                      </a:r>
                    </a:p>
                    <a:p>
                      <a:endParaRPr lang="en-US" dirty="0"/>
                    </a:p>
                  </a:txBody>
                  <a:tcPr/>
                </a:tc>
              </a:tr>
              <a:tr h="897046">
                <a:tc gridSpan="2">
                  <a:txBody>
                    <a:bodyPr/>
                    <a:lstStyle/>
                    <a:p>
                      <a:r>
                        <a:rPr lang="en-US" b="1" dirty="0" smtClean="0"/>
                        <a:t>red</a:t>
                      </a:r>
                      <a:endParaRPr lang="en-US" b="1" dirty="0"/>
                    </a:p>
                  </a:txBody>
                  <a:tcPr>
                    <a:solidFill>
                      <a:srgbClr val="FF0000"/>
                    </a:solidFill>
                  </a:tcPr>
                </a:tc>
                <a:tc hMerge="1">
                  <a:txBody>
                    <a:bodyPr/>
                    <a:lstStyle/>
                    <a:p>
                      <a:endParaRPr lang="en-US"/>
                    </a:p>
                  </a:txBody>
                  <a:tcPr/>
                </a:tc>
                <a:tc>
                  <a:txBody>
                    <a:bodyPr/>
                    <a:lstStyle/>
                    <a:p>
                      <a:r>
                        <a:rPr lang="en-US" sz="1800" b="1" kern="1200" dirty="0" smtClean="0">
                          <a:solidFill>
                            <a:schemeClr val="dk1"/>
                          </a:solidFill>
                          <a:effectLst/>
                          <a:latin typeface="+mn-lt"/>
                          <a:ea typeface="+mn-ea"/>
                          <a:cs typeface="+mn-cs"/>
                        </a:rPr>
                        <a:t>Non sharps such as tubing, catheters, IV sets, dressings, gloves, and masks</a:t>
                      </a:r>
                      <a:endParaRPr lang="en-US" b="1" dirty="0"/>
                    </a:p>
                  </a:txBody>
                  <a:tcPr/>
                </a:tc>
              </a:tr>
              <a:tr h="897046">
                <a:tc>
                  <a:txBody>
                    <a:bodyPr/>
                    <a:lstStyle/>
                    <a:p>
                      <a:r>
                        <a:rPr lang="en-US" b="1" dirty="0" smtClean="0"/>
                        <a:t>Blue</a:t>
                      </a:r>
                      <a:r>
                        <a:rPr lang="en-US" dirty="0" smtClean="0"/>
                        <a:t> </a:t>
                      </a:r>
                      <a:endParaRPr lang="en-US" dirty="0"/>
                    </a:p>
                  </a:txBody>
                  <a:tcPr>
                    <a:lnR w="12700" cap="flat" cmpd="sng" algn="ctr">
                      <a:solidFill>
                        <a:schemeClr val="tx1"/>
                      </a:solidFill>
                      <a:prstDash val="solid"/>
                      <a:round/>
                      <a:headEnd type="none" w="med" len="med"/>
                      <a:tailEnd type="none" w="med" len="med"/>
                    </a:lnR>
                    <a:solidFill>
                      <a:srgbClr val="00B0F0"/>
                    </a:solidFill>
                  </a:tcPr>
                </a:tc>
                <a:tc>
                  <a:txBody>
                    <a:bodyPr/>
                    <a:lstStyle/>
                    <a:p>
                      <a:r>
                        <a:rPr lang="en-US" b="1" dirty="0" smtClean="0"/>
                        <a:t>white</a:t>
                      </a:r>
                      <a:endParaRPr lang="en-US" b="1" dirty="0"/>
                    </a:p>
                  </a:txBody>
                  <a:tcPr>
                    <a:lnL w="12700" cap="flat" cmpd="sng" algn="ctr">
                      <a:solidFill>
                        <a:schemeClr val="tx1"/>
                      </a:solidFill>
                      <a:prstDash val="solid"/>
                      <a:round/>
                      <a:headEnd type="none" w="med" len="med"/>
                      <a:tailEnd type="none" w="med" len="med"/>
                    </a:lnL>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effectLst/>
                          <a:latin typeface="+mn-lt"/>
                          <a:ea typeface="+mn-ea"/>
                          <a:cs typeface="+mn-cs"/>
                        </a:rPr>
                        <a:t>Waste sharps (needles, syringes, scalpels, blades)</a:t>
                      </a:r>
                    </a:p>
                    <a:p>
                      <a:endParaRPr lang="en-US" dirty="0"/>
                    </a:p>
                  </a:txBody>
                  <a:tcPr/>
                </a:tc>
              </a:tr>
              <a:tr h="1281495">
                <a:tc gridSpan="2">
                  <a:txBody>
                    <a:bodyPr/>
                    <a:lstStyle/>
                    <a:p>
                      <a:r>
                        <a:rPr lang="en-US" b="1" dirty="0" smtClean="0">
                          <a:solidFill>
                            <a:schemeClr val="bg1"/>
                          </a:solidFill>
                        </a:rPr>
                        <a:t>black</a:t>
                      </a:r>
                      <a:endParaRPr lang="en-US" b="1" dirty="0">
                        <a:solidFill>
                          <a:schemeClr val="bg1"/>
                        </a:solidFill>
                      </a:endParaRPr>
                    </a:p>
                  </a:txBody>
                  <a:tcPr>
                    <a:solidFill>
                      <a:schemeClr val="tx1"/>
                    </a:solidFill>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effectLst/>
                          <a:latin typeface="+mn-lt"/>
                          <a:ea typeface="+mn-ea"/>
                          <a:cs typeface="+mn-cs"/>
                        </a:rPr>
                        <a:t>Discarded medicines/cytotoxic drugs, and chemical west</a:t>
                      </a:r>
                    </a:p>
                    <a:p>
                      <a:endParaRPr lang="en-US" dirty="0"/>
                    </a:p>
                  </a:txBody>
                  <a:tcPr/>
                </a:tc>
              </a:tr>
            </a:tbl>
          </a:graphicData>
        </a:graphic>
      </p:graphicFrame>
    </p:spTree>
    <p:extLst>
      <p:ext uri="{BB962C8B-B14F-4D97-AF65-F5344CB8AC3E}">
        <p14:creationId xmlns:p14="http://schemas.microsoft.com/office/powerpoint/2010/main" val="32667899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buFont typeface="Wingdings" pitchFamily="2" charset="2"/>
              <a:buChar char="ü"/>
            </a:pPr>
            <a:r>
              <a:rPr lang="en-US" dirty="0" smtClean="0"/>
              <a:t>Always </a:t>
            </a:r>
            <a:r>
              <a:rPr lang="en-US" dirty="0"/>
              <a:t>segregate waste into infectious and noninfectious waste at the source of generation. and should be changed when ¾ full.</a:t>
            </a:r>
          </a:p>
          <a:p>
            <a:pPr marL="0" indent="0">
              <a:buNone/>
            </a:pPr>
            <a:endParaRPr lang="en-US" dirty="0"/>
          </a:p>
          <a:p>
            <a:r>
              <a:rPr lang="en-US" dirty="0"/>
              <a:t>· Infection prevention through blood safety: Maternity units utilize huge amounts of blood and blood components. the unit should have an appropriate blood bank refrigerator and freezer, well arranged with no mixing of blood and reagents or other specimens. There should be National guidelines </a:t>
            </a:r>
            <a:r>
              <a:rPr lang="en-US" dirty="0" smtClean="0"/>
              <a:t>on appropriate </a:t>
            </a:r>
            <a:r>
              <a:rPr lang="en-US" dirty="0"/>
              <a:t>clinical use </a:t>
            </a:r>
            <a:r>
              <a:rPr lang="en-US" dirty="0" smtClean="0"/>
              <a:t>of blood with </a:t>
            </a:r>
            <a:r>
              <a:rPr lang="en-US" dirty="0" err="1" smtClean="0"/>
              <a:t>anactive</a:t>
            </a:r>
            <a:r>
              <a:rPr lang="en-US" dirty="0" smtClean="0"/>
              <a:t> hospital transfusion </a:t>
            </a:r>
            <a:r>
              <a:rPr lang="en-US" dirty="0"/>
              <a:t>committee or someone who oversees transfusion issues in the hospital</a:t>
            </a:r>
          </a:p>
          <a:p>
            <a:endParaRPr lang="en-US" dirty="0"/>
          </a:p>
        </p:txBody>
      </p:sp>
    </p:spTree>
    <p:extLst>
      <p:ext uri="{BB962C8B-B14F-4D97-AF65-F5344CB8AC3E}">
        <p14:creationId xmlns:p14="http://schemas.microsoft.com/office/powerpoint/2010/main" val="10820377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solidFill>
                  <a:schemeClr val="accent2">
                    <a:lumMod val="75000"/>
                  </a:schemeClr>
                </a:solidFill>
              </a:rPr>
              <a:t>Infection prevention at admission.</a:t>
            </a:r>
            <a:r>
              <a:rPr lang="en-US" dirty="0"/>
              <a:t/>
            </a:r>
            <a:br>
              <a:rPr lang="en-US" dirty="0"/>
            </a:br>
            <a:endParaRPr lang="en-US" dirty="0"/>
          </a:p>
        </p:txBody>
      </p:sp>
      <p:sp>
        <p:nvSpPr>
          <p:cNvPr id="3" name="Content Placeholder 2"/>
          <p:cNvSpPr>
            <a:spLocks noGrp="1"/>
          </p:cNvSpPr>
          <p:nvPr>
            <p:ph idx="1"/>
          </p:nvPr>
        </p:nvSpPr>
        <p:spPr>
          <a:xfrm>
            <a:off x="457200" y="1143000"/>
            <a:ext cx="8229600" cy="5334000"/>
          </a:xfrm>
        </p:spPr>
        <p:txBody>
          <a:bodyPr>
            <a:normAutofit fontScale="85000" lnSpcReduction="20000"/>
          </a:bodyPr>
          <a:lstStyle/>
          <a:p>
            <a:pPr marL="0" indent="0">
              <a:buNone/>
            </a:pPr>
            <a:r>
              <a:rPr lang="en-US" dirty="0" smtClean="0">
                <a:solidFill>
                  <a:schemeClr val="accent6">
                    <a:lumMod val="75000"/>
                  </a:schemeClr>
                </a:solidFill>
              </a:rPr>
              <a:t>1.· </a:t>
            </a:r>
            <a:r>
              <a:rPr lang="en-US" dirty="0">
                <a:solidFill>
                  <a:schemeClr val="accent6">
                    <a:lumMod val="75000"/>
                  </a:schemeClr>
                </a:solidFill>
              </a:rPr>
              <a:t>Proper assessment should be done.</a:t>
            </a:r>
          </a:p>
          <a:p>
            <a:pPr marL="0" indent="0">
              <a:buNone/>
            </a:pPr>
            <a:r>
              <a:rPr lang="en-US" dirty="0" smtClean="0">
                <a:solidFill>
                  <a:schemeClr val="accent5">
                    <a:lumMod val="75000"/>
                  </a:schemeClr>
                </a:solidFill>
              </a:rPr>
              <a:t>2.Ifknownor </a:t>
            </a:r>
            <a:r>
              <a:rPr lang="en-US" dirty="0">
                <a:solidFill>
                  <a:schemeClr val="accent5">
                    <a:lumMod val="75000"/>
                  </a:schemeClr>
                </a:solidFill>
              </a:rPr>
              <a:t>suspected contagious disease, refer to the appropriate guidelines.</a:t>
            </a:r>
          </a:p>
          <a:p>
            <a:pPr marL="0" indent="0">
              <a:buNone/>
            </a:pPr>
            <a:r>
              <a:rPr lang="en-US" dirty="0" smtClean="0">
                <a:solidFill>
                  <a:schemeClr val="accent3">
                    <a:lumMod val="75000"/>
                  </a:schemeClr>
                </a:solidFill>
              </a:rPr>
              <a:t>3. </a:t>
            </a:r>
            <a:r>
              <a:rPr lang="en-US" dirty="0">
                <a:solidFill>
                  <a:schemeClr val="accent3">
                    <a:lumMod val="75000"/>
                  </a:schemeClr>
                </a:solidFill>
              </a:rPr>
              <a:t>Infectious patients should be admitted to the private labor room. </a:t>
            </a:r>
            <a:r>
              <a:rPr lang="en-US" dirty="0" smtClean="0">
                <a:solidFill>
                  <a:schemeClr val="accent3">
                    <a:lumMod val="75000"/>
                  </a:schemeClr>
                </a:solidFill>
              </a:rPr>
              <a:t>·</a:t>
            </a:r>
          </a:p>
          <a:p>
            <a:pPr marL="0" indent="0">
              <a:buNone/>
            </a:pPr>
            <a:r>
              <a:rPr lang="en-US" dirty="0" smtClean="0">
                <a:solidFill>
                  <a:schemeClr val="tx2">
                    <a:lumMod val="75000"/>
                  </a:schemeClr>
                </a:solidFill>
              </a:rPr>
              <a:t>4.Patients </a:t>
            </a:r>
            <a:r>
              <a:rPr lang="en-US" dirty="0">
                <a:solidFill>
                  <a:schemeClr val="tx2">
                    <a:lumMod val="75000"/>
                  </a:schemeClr>
                </a:solidFill>
              </a:rPr>
              <a:t>should be informed of why they are being isolated.</a:t>
            </a:r>
          </a:p>
          <a:p>
            <a:pPr marL="0" indent="0">
              <a:buNone/>
            </a:pPr>
            <a:endParaRPr lang="en-US" dirty="0">
              <a:solidFill>
                <a:schemeClr val="accent2">
                  <a:lumMod val="75000"/>
                </a:schemeClr>
              </a:solidFill>
            </a:endParaRPr>
          </a:p>
          <a:p>
            <a:pPr marL="0" indent="0">
              <a:buNone/>
            </a:pPr>
            <a:r>
              <a:rPr lang="en-US" dirty="0" smtClean="0">
                <a:solidFill>
                  <a:schemeClr val="accent5">
                    <a:lumMod val="75000"/>
                  </a:schemeClr>
                </a:solidFill>
              </a:rPr>
              <a:t>6.· </a:t>
            </a:r>
            <a:r>
              <a:rPr lang="en-US" dirty="0">
                <a:solidFill>
                  <a:schemeClr val="accent5">
                    <a:lumMod val="75000"/>
                  </a:schemeClr>
                </a:solidFill>
              </a:rPr>
              <a:t>The neonatal Intensive Care Unit (NICU) should be notified regarding the status of the labor patient suspected of confirmed contagious disease.</a:t>
            </a:r>
          </a:p>
          <a:p>
            <a:pPr marL="0" indent="0">
              <a:buNone/>
            </a:pPr>
            <a:r>
              <a:rPr lang="en-US" dirty="0" smtClean="0">
                <a:solidFill>
                  <a:schemeClr val="accent6">
                    <a:lumMod val="50000"/>
                  </a:schemeClr>
                </a:solidFill>
              </a:rPr>
              <a:t>7.· </a:t>
            </a:r>
            <a:r>
              <a:rPr lang="en-US" dirty="0">
                <a:solidFill>
                  <a:schemeClr val="accent6">
                    <a:lumMod val="50000"/>
                  </a:schemeClr>
                </a:solidFill>
              </a:rPr>
              <a:t>Patient care items must be </a:t>
            </a:r>
            <a:r>
              <a:rPr lang="en-US" dirty="0" err="1">
                <a:solidFill>
                  <a:schemeClr val="accent6">
                    <a:lumMod val="50000"/>
                  </a:schemeClr>
                </a:solidFill>
              </a:rPr>
              <a:t>labelled</a:t>
            </a:r>
            <a:r>
              <a:rPr lang="en-US" dirty="0">
                <a:solidFill>
                  <a:schemeClr val="accent6">
                    <a:lumMod val="50000"/>
                  </a:schemeClr>
                </a:solidFill>
              </a:rPr>
              <a:t> to eliminate cross-contamination. Contagious conditions like viral illnesses: chickenpox, measles; Others are TB etc.</a:t>
            </a:r>
          </a:p>
          <a:p>
            <a:endParaRPr lang="en-US" dirty="0"/>
          </a:p>
        </p:txBody>
      </p:sp>
    </p:spTree>
    <p:extLst>
      <p:ext uri="{BB962C8B-B14F-4D97-AF65-F5344CB8AC3E}">
        <p14:creationId xmlns:p14="http://schemas.microsoft.com/office/powerpoint/2010/main" val="32751005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4">
                    <a:lumMod val="75000"/>
                  </a:schemeClr>
                </a:solidFill>
              </a:rPr>
              <a:t>Infection prevention for spontaneous vaginal delivery</a:t>
            </a:r>
            <a:r>
              <a:rPr lang="en-US" dirty="0">
                <a:solidFill>
                  <a:schemeClr val="accent4">
                    <a:lumMod val="75000"/>
                  </a:schemeClr>
                </a:solidFill>
              </a:rPr>
              <a:t/>
            </a:r>
            <a:br>
              <a:rPr lang="en-US" dirty="0">
                <a:solidFill>
                  <a:schemeClr val="accent4">
                    <a:lumMod val="75000"/>
                  </a:schemeClr>
                </a:solidFill>
              </a:rPr>
            </a:br>
            <a:endParaRPr lang="en-US" dirty="0">
              <a:solidFill>
                <a:schemeClr val="accent4">
                  <a:lumMod val="75000"/>
                </a:schemeClr>
              </a:solidFill>
            </a:endParaRPr>
          </a:p>
        </p:txBody>
      </p:sp>
      <p:sp>
        <p:nvSpPr>
          <p:cNvPr id="3" name="Content Placeholder 2"/>
          <p:cNvSpPr>
            <a:spLocks noGrp="1"/>
          </p:cNvSpPr>
          <p:nvPr>
            <p:ph idx="1"/>
          </p:nvPr>
        </p:nvSpPr>
        <p:spPr>
          <a:ln>
            <a:solidFill>
              <a:srgbClr val="FFFF00"/>
            </a:solidFill>
          </a:ln>
        </p:spPr>
        <p:txBody>
          <a:bodyPr>
            <a:normAutofit/>
          </a:bodyPr>
          <a:lstStyle/>
          <a:p>
            <a:r>
              <a:rPr lang="en-US" dirty="0"/>
              <a:t>Most of actions during labor and delivery can be safe only if follow the basic </a:t>
            </a:r>
            <a:r>
              <a:rPr lang="en-US" dirty="0" smtClean="0"/>
              <a:t>rules to </a:t>
            </a:r>
            <a:r>
              <a:rPr lang="en-US" dirty="0"/>
              <a:t>prevent infection, these rules as the ‘</a:t>
            </a:r>
            <a:r>
              <a:rPr lang="en-US" b="1" dirty="0">
                <a:solidFill>
                  <a:srgbClr val="FF0000"/>
                </a:solidFill>
              </a:rPr>
              <a:t>three cleans</a:t>
            </a:r>
            <a:r>
              <a:rPr lang="en-US" dirty="0">
                <a:solidFill>
                  <a:srgbClr val="FF0000"/>
                </a:solidFill>
              </a:rPr>
              <a:t>’: </a:t>
            </a:r>
            <a:r>
              <a:rPr lang="en-US" dirty="0">
                <a:solidFill>
                  <a:srgbClr val="0070C0"/>
                </a:solidFill>
              </a:rPr>
              <a:t>clean hands, clean surface (</a:t>
            </a:r>
            <a:r>
              <a:rPr lang="en-US" dirty="0" smtClean="0">
                <a:solidFill>
                  <a:srgbClr val="0070C0"/>
                </a:solidFill>
              </a:rPr>
              <a:t>for the </a:t>
            </a:r>
            <a:r>
              <a:rPr lang="en-US" dirty="0">
                <a:solidFill>
                  <a:srgbClr val="0070C0"/>
                </a:solidFill>
              </a:rPr>
              <a:t>delivery) and clean equipment</a:t>
            </a:r>
            <a:r>
              <a:rPr lang="en-US" dirty="0"/>
              <a:t>. already it must thoroughly clean the place where the baby will be born. In addition, should follow other standard hygiene measures as mentioned below.</a:t>
            </a:r>
          </a:p>
          <a:p>
            <a:endParaRPr lang="en-US" dirty="0"/>
          </a:p>
        </p:txBody>
      </p:sp>
    </p:spTree>
    <p:extLst>
      <p:ext uri="{BB962C8B-B14F-4D97-AF65-F5344CB8AC3E}">
        <p14:creationId xmlns:p14="http://schemas.microsoft.com/office/powerpoint/2010/main" val="37251253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381000"/>
            <a:ext cx="8229600" cy="5745163"/>
          </a:xfrm>
        </p:spPr>
        <p:txBody>
          <a:bodyPr>
            <a:normAutofit fontScale="62500" lnSpcReduction="20000"/>
          </a:bodyPr>
          <a:lstStyle/>
          <a:p>
            <a:r>
              <a:rPr lang="en-US" sz="6700" dirty="0">
                <a:solidFill>
                  <a:srgbClr val="FF0000"/>
                </a:solidFill>
              </a:rPr>
              <a:t>1. </a:t>
            </a:r>
            <a:r>
              <a:rPr lang="en-US" sz="6700" b="1" dirty="0" err="1">
                <a:solidFill>
                  <a:srgbClr val="FF0000"/>
                </a:solidFill>
              </a:rPr>
              <a:t>Handwashing</a:t>
            </a:r>
            <a:endParaRPr lang="en-US" sz="6700" dirty="0">
              <a:solidFill>
                <a:srgbClr val="FF0000"/>
              </a:solidFill>
            </a:endParaRPr>
          </a:p>
          <a:p>
            <a:pPr marL="0" indent="0">
              <a:buNone/>
            </a:pPr>
            <a:r>
              <a:rPr lang="en-US" sz="4800" dirty="0"/>
              <a:t> </a:t>
            </a:r>
          </a:p>
          <a:p>
            <a:r>
              <a:rPr lang="en-US" sz="4800" dirty="0"/>
              <a:t>· always do a 2-minute </a:t>
            </a:r>
            <a:r>
              <a:rPr lang="en-US" sz="4800" dirty="0" err="1"/>
              <a:t>handwash</a:t>
            </a:r>
            <a:endParaRPr lang="en-US" sz="4800" dirty="0"/>
          </a:p>
          <a:p>
            <a:pPr marL="0" indent="0">
              <a:buNone/>
            </a:pPr>
            <a:endParaRPr lang="en-US" sz="4800" dirty="0"/>
          </a:p>
          <a:p>
            <a:pPr marL="0" indent="0">
              <a:buNone/>
            </a:pPr>
            <a:r>
              <a:rPr lang="en-US" sz="4800" b="1" dirty="0">
                <a:solidFill>
                  <a:schemeClr val="accent4">
                    <a:lumMod val="75000"/>
                  </a:schemeClr>
                </a:solidFill>
              </a:rPr>
              <a:t>Before</a:t>
            </a:r>
          </a:p>
          <a:p>
            <a:r>
              <a:rPr lang="en-US" sz="4800" dirty="0"/>
              <a:t>Touch the mother’s vagina</a:t>
            </a:r>
          </a:p>
          <a:p>
            <a:pPr marL="0" indent="0">
              <a:buNone/>
            </a:pPr>
            <a:endParaRPr lang="en-US" sz="4800" dirty="0"/>
          </a:p>
          <a:p>
            <a:r>
              <a:rPr lang="en-US" sz="4800" dirty="0"/>
              <a:t>Do a vaginal or pelvic examination</a:t>
            </a:r>
          </a:p>
          <a:p>
            <a:pPr marL="0" indent="0">
              <a:buNone/>
            </a:pPr>
            <a:endParaRPr lang="en-US" sz="4800" dirty="0"/>
          </a:p>
          <a:p>
            <a:r>
              <a:rPr lang="en-US" sz="4800" dirty="0"/>
              <a:t>Deliver the baby</a:t>
            </a:r>
          </a:p>
          <a:p>
            <a:pPr marL="0" indent="0">
              <a:buNone/>
            </a:pPr>
            <a:endParaRPr lang="en-US" sz="4800" dirty="0"/>
          </a:p>
          <a:p>
            <a:r>
              <a:rPr lang="en-US" sz="4800" dirty="0"/>
              <a:t>Check the newborn</a:t>
            </a:r>
          </a:p>
          <a:p>
            <a:endParaRPr lang="en-US" dirty="0"/>
          </a:p>
        </p:txBody>
      </p:sp>
    </p:spTree>
    <p:extLst>
      <p:ext uri="{BB962C8B-B14F-4D97-AF65-F5344CB8AC3E}">
        <p14:creationId xmlns:p14="http://schemas.microsoft.com/office/powerpoint/2010/main" val="7367479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solidFill>
                  <a:schemeClr val="accent6">
                    <a:lumMod val="75000"/>
                  </a:schemeClr>
                </a:solidFill>
              </a:rPr>
              <a:t>After</a:t>
            </a:r>
            <a:endParaRPr lang="en-US" dirty="0">
              <a:solidFill>
                <a:schemeClr val="accent6">
                  <a:lumMod val="75000"/>
                </a:schemeClr>
              </a:solidFill>
            </a:endParaRPr>
          </a:p>
          <a:p>
            <a:r>
              <a:rPr lang="en-US" dirty="0"/>
              <a:t>Clean up after the </a:t>
            </a:r>
            <a:r>
              <a:rPr lang="en-US" dirty="0" smtClean="0"/>
              <a:t>birth</a:t>
            </a:r>
            <a:endParaRPr lang="en-US" dirty="0"/>
          </a:p>
          <a:p>
            <a:r>
              <a:rPr lang="en-US" dirty="0"/>
              <a:t>Touch any blood or other body </a:t>
            </a:r>
            <a:r>
              <a:rPr lang="en-US" dirty="0" smtClean="0"/>
              <a:t>fluids</a:t>
            </a:r>
            <a:endParaRPr lang="en-US" dirty="0"/>
          </a:p>
          <a:p>
            <a:r>
              <a:rPr lang="en-US" dirty="0"/>
              <a:t>Urinate or pass stool</a:t>
            </a:r>
          </a:p>
          <a:p>
            <a:endParaRPr lang="en-US" dirty="0"/>
          </a:p>
        </p:txBody>
      </p:sp>
    </p:spTree>
    <p:extLst>
      <p:ext uri="{BB962C8B-B14F-4D97-AF65-F5344CB8AC3E}">
        <p14:creationId xmlns:p14="http://schemas.microsoft.com/office/powerpoint/2010/main" val="33493875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 use alcohol and a simple hand cleaner (rub) if do not have water to wash hands. When used correctly, this cleaner will kill most of the germs on hands.</a:t>
            </a:r>
          </a:p>
          <a:p>
            <a:pPr marL="0" indent="0">
              <a:buNone/>
            </a:pPr>
            <a:r>
              <a:rPr lang="en-US" dirty="0"/>
              <a:t> </a:t>
            </a:r>
          </a:p>
          <a:p>
            <a:pPr>
              <a:buFont typeface="Wingdings" pitchFamily="2" charset="2"/>
              <a:buChar char="Ø"/>
            </a:pPr>
            <a:r>
              <a:rPr lang="en-US" b="1" dirty="0" smtClean="0">
                <a:solidFill>
                  <a:srgbClr val="FF0000"/>
                </a:solidFill>
              </a:rPr>
              <a:t>The </a:t>
            </a:r>
            <a:r>
              <a:rPr lang="en-US" b="1" dirty="0">
                <a:solidFill>
                  <a:srgbClr val="FF0000"/>
                </a:solidFill>
              </a:rPr>
              <a:t>method</a:t>
            </a:r>
            <a:r>
              <a:rPr lang="en-US" dirty="0"/>
              <a:t>: Mix 2 ml (</a:t>
            </a:r>
            <a:r>
              <a:rPr lang="en-US" dirty="0" err="1"/>
              <a:t>millilitres</a:t>
            </a:r>
            <a:r>
              <a:rPr lang="en-US" dirty="0"/>
              <a:t>) of </a:t>
            </a:r>
            <a:r>
              <a:rPr lang="en-US" dirty="0" err="1"/>
              <a:t>glycerine</a:t>
            </a:r>
            <a:r>
              <a:rPr lang="en-US" dirty="0"/>
              <a:t> with 100 ml of ethyl or isopropyl alcohol (strength 60% to 90%) or any alcohol used for skin cleaning before an injection.</a:t>
            </a:r>
          </a:p>
          <a:p>
            <a:endParaRPr lang="en-US" dirty="0"/>
          </a:p>
        </p:txBody>
      </p:sp>
    </p:spTree>
    <p:extLst>
      <p:ext uri="{BB962C8B-B14F-4D97-AF65-F5344CB8AC3E}">
        <p14:creationId xmlns:p14="http://schemas.microsoft.com/office/powerpoint/2010/main" val="16052073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b="1" dirty="0">
                <a:solidFill>
                  <a:schemeClr val="accent2">
                    <a:lumMod val="75000"/>
                  </a:schemeClr>
                </a:solidFill>
              </a:rPr>
              <a:t>Types of infections</a:t>
            </a:r>
            <a:r>
              <a:rPr lang="en-US" dirty="0"/>
              <a:t/>
            </a:r>
            <a:br>
              <a:rPr lang="en-US" dirty="0"/>
            </a:b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endParaRPr lang="en-US" dirty="0"/>
          </a:p>
          <a:p>
            <a:r>
              <a:rPr lang="en-US" sz="4400" dirty="0"/>
              <a:t>Patient may acquire infection before admission to a hospital known as community acquired infection</a:t>
            </a:r>
          </a:p>
          <a:p>
            <a:pPr marL="0" indent="0">
              <a:buNone/>
            </a:pPr>
            <a:r>
              <a:rPr lang="en-US" sz="4400" dirty="0"/>
              <a:t> </a:t>
            </a:r>
          </a:p>
          <a:p>
            <a:r>
              <a:rPr lang="en-US" sz="4400" dirty="0"/>
              <a:t>Patient may get infected inside the hospital known as nosocomial infection/ health care associated infection (HAIs). They include:</a:t>
            </a:r>
          </a:p>
          <a:p>
            <a:pPr marL="0" indent="0">
              <a:buNone/>
            </a:pPr>
            <a:endParaRPr lang="en-US" sz="4400" dirty="0"/>
          </a:p>
          <a:p>
            <a:pPr marL="0" indent="0">
              <a:buNone/>
            </a:pPr>
            <a:r>
              <a:rPr lang="en-US" sz="4400" b="1" dirty="0" smtClean="0"/>
              <a:t> 1</a:t>
            </a:r>
            <a:r>
              <a:rPr lang="en-US" sz="4400" b="1" dirty="0"/>
              <a:t>. </a:t>
            </a:r>
            <a:r>
              <a:rPr lang="en-US" sz="4400" dirty="0"/>
              <a:t>Infections not present nor incubating at time of </a:t>
            </a:r>
            <a:r>
              <a:rPr lang="en-US" sz="4400" dirty="0" smtClean="0"/>
              <a:t>admission</a:t>
            </a:r>
          </a:p>
          <a:p>
            <a:pPr marL="0" indent="0">
              <a:buNone/>
            </a:pPr>
            <a:r>
              <a:rPr lang="en-US" sz="4400" dirty="0" smtClean="0"/>
              <a:t> </a:t>
            </a:r>
            <a:r>
              <a:rPr lang="en-US" sz="4400" b="1" dirty="0"/>
              <a:t>2. </a:t>
            </a:r>
            <a:r>
              <a:rPr lang="en-US" sz="4400" dirty="0"/>
              <a:t>Infections that appear more than 48 hours after </a:t>
            </a:r>
            <a:r>
              <a:rPr lang="en-US" sz="4400" dirty="0" smtClean="0"/>
              <a:t>admission</a:t>
            </a:r>
          </a:p>
          <a:p>
            <a:pPr marL="0" indent="0">
              <a:buNone/>
            </a:pPr>
            <a:r>
              <a:rPr lang="en-US" sz="4400" dirty="0" smtClean="0"/>
              <a:t> </a:t>
            </a:r>
            <a:r>
              <a:rPr lang="en-US" sz="4400" b="1" dirty="0"/>
              <a:t>3. </a:t>
            </a:r>
            <a:r>
              <a:rPr lang="en-US" sz="4400" dirty="0"/>
              <a:t>Occupational infections among staff.</a:t>
            </a:r>
          </a:p>
          <a:p>
            <a:endParaRPr lang="en-US" dirty="0"/>
          </a:p>
        </p:txBody>
      </p:sp>
    </p:spTree>
    <p:extLst>
      <p:ext uri="{BB962C8B-B14F-4D97-AF65-F5344CB8AC3E}">
        <p14:creationId xmlns:p14="http://schemas.microsoft.com/office/powerpoint/2010/main" val="9867015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Wingdings" pitchFamily="2" charset="2"/>
              <a:buChar char="Ø"/>
            </a:pPr>
            <a:r>
              <a:rPr lang="en-US" dirty="0"/>
              <a:t>clean hands, rub about 5 ml (1 teaspoon) of the hand cleaner into hands, rub them together thoroughly and make sure to clean between fingers and under nails. Keep rubbing until hands are dry. Do not rinse hands or wipe them with a cloth.</a:t>
            </a:r>
          </a:p>
          <a:p>
            <a:endParaRPr lang="en-US" dirty="0"/>
          </a:p>
        </p:txBody>
      </p:sp>
    </p:spTree>
    <p:extLst>
      <p:ext uri="{BB962C8B-B14F-4D97-AF65-F5344CB8AC3E}">
        <p14:creationId xmlns:p14="http://schemas.microsoft.com/office/powerpoint/2010/main" val="20178466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 Wash your hands with soap and water after every 5–10 uses of the hand cleaner solution to reduce the build-up of </a:t>
            </a:r>
            <a:r>
              <a:rPr lang="en-US" dirty="0" smtClean="0"/>
              <a:t>hand dryness .</a:t>
            </a:r>
            <a:endParaRPr lang="en-US" dirty="0"/>
          </a:p>
          <a:p>
            <a:pPr marL="0" indent="0">
              <a:buNone/>
            </a:pPr>
            <a:r>
              <a:rPr lang="en-US" dirty="0"/>
              <a:t> </a:t>
            </a:r>
          </a:p>
          <a:p>
            <a:r>
              <a:rPr lang="en-US" dirty="0"/>
              <a:t>· Do not use a hand rub if hands are contaminated with </a:t>
            </a:r>
            <a:r>
              <a:rPr lang="en-US" dirty="0" smtClean="0"/>
              <a:t>body </a:t>
            </a:r>
            <a:r>
              <a:rPr lang="en-US" dirty="0"/>
              <a:t>fluids or are visibly dirty; instead wash hands with soap and water.</a:t>
            </a:r>
          </a:p>
          <a:p>
            <a:endParaRPr lang="en-US" dirty="0"/>
          </a:p>
        </p:txBody>
      </p:sp>
    </p:spTree>
    <p:extLst>
      <p:ext uri="{BB962C8B-B14F-4D97-AF65-F5344CB8AC3E}">
        <p14:creationId xmlns:p14="http://schemas.microsoft.com/office/powerpoint/2010/main" val="8369504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B0F0"/>
                </a:solidFill>
              </a:rPr>
              <a:t>2. </a:t>
            </a:r>
            <a:r>
              <a:rPr lang="en-US" b="1" dirty="0">
                <a:solidFill>
                  <a:srgbClr val="00B0F0"/>
                </a:solidFill>
              </a:rPr>
              <a:t>Wear protective clothing</a:t>
            </a:r>
            <a:r>
              <a:rPr lang="en-US" dirty="0"/>
              <a:t/>
            </a:r>
            <a:br>
              <a:rPr lang="en-US" dirty="0"/>
            </a:br>
            <a:endParaRPr lang="en-US" dirty="0"/>
          </a:p>
        </p:txBody>
      </p:sp>
      <p:sp>
        <p:nvSpPr>
          <p:cNvPr id="3" name="Content Placeholder 2"/>
          <p:cNvSpPr>
            <a:spLocks noGrp="1"/>
          </p:cNvSpPr>
          <p:nvPr>
            <p:ph idx="1"/>
          </p:nvPr>
        </p:nvSpPr>
        <p:spPr/>
        <p:txBody>
          <a:bodyPr>
            <a:normAutofit fontScale="92500"/>
          </a:bodyPr>
          <a:lstStyle/>
          <a:p>
            <a:pPr marL="0" indent="0">
              <a:buNone/>
            </a:pPr>
            <a:endParaRPr lang="en-US" dirty="0"/>
          </a:p>
          <a:p>
            <a:r>
              <a:rPr lang="en-US" dirty="0"/>
              <a:t>· </a:t>
            </a:r>
            <a:r>
              <a:rPr lang="en-US" b="1" dirty="0">
                <a:solidFill>
                  <a:srgbClr val="00B0F0"/>
                </a:solidFill>
              </a:rPr>
              <a:t>Gloves: </a:t>
            </a:r>
            <a:r>
              <a:rPr lang="en-US" dirty="0"/>
              <a:t>Wear gloves whenever you touch the mother’s genitals, or any blood or body fluid. After use, discard the gloves safely</a:t>
            </a:r>
            <a:r>
              <a:rPr lang="en-US" dirty="0" smtClean="0"/>
              <a:t>.</a:t>
            </a:r>
            <a:endParaRPr lang="en-US" dirty="0"/>
          </a:p>
          <a:p>
            <a:r>
              <a:rPr lang="en-US" dirty="0"/>
              <a:t>· </a:t>
            </a:r>
            <a:r>
              <a:rPr lang="en-US" b="1" dirty="0">
                <a:solidFill>
                  <a:srgbClr val="00B0F0"/>
                </a:solidFill>
              </a:rPr>
              <a:t>Face mask, eye protection and apron or </a:t>
            </a:r>
            <a:r>
              <a:rPr lang="en-US" b="1" dirty="0" smtClean="0">
                <a:solidFill>
                  <a:srgbClr val="00B0F0"/>
                </a:solidFill>
              </a:rPr>
              <a:t>gown</a:t>
            </a:r>
            <a:r>
              <a:rPr lang="en-US" dirty="0">
                <a:solidFill>
                  <a:srgbClr val="00B0F0"/>
                </a:solidFill>
              </a:rPr>
              <a:t> </a:t>
            </a:r>
          </a:p>
          <a:p>
            <a:r>
              <a:rPr lang="en-US" dirty="0"/>
              <a:t>are worn for sorting and cleaning instruments and linens, attending a vaginal delivery, and cutting the umbilical cord. Eye protection can include goggles, face shields or plain glasses.</a:t>
            </a:r>
          </a:p>
          <a:p>
            <a:endParaRPr lang="en-US" dirty="0"/>
          </a:p>
        </p:txBody>
      </p:sp>
    </p:spTree>
    <p:extLst>
      <p:ext uri="{BB962C8B-B14F-4D97-AF65-F5344CB8AC3E}">
        <p14:creationId xmlns:p14="http://schemas.microsoft.com/office/powerpoint/2010/main" val="3270128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solidFill>
                  <a:srgbClr val="00B0F0"/>
                </a:solidFill>
              </a:rPr>
              <a:t>Feet protection</a:t>
            </a:r>
            <a:endParaRPr lang="en-US" dirty="0">
              <a:solidFill>
                <a:srgbClr val="00B0F0"/>
              </a:solidFill>
            </a:endParaRPr>
          </a:p>
          <a:p>
            <a:pPr marL="0" indent="0">
              <a:buNone/>
            </a:pPr>
            <a:endParaRPr lang="en-US" dirty="0"/>
          </a:p>
          <a:p>
            <a:r>
              <a:rPr lang="en-US" dirty="0"/>
              <a:t>Feet protection should be a closed shoe or boot made from rubber or leather. If leather, cover the shoes with plastic bags. Shoes or boots protect the wearer from injury by sharp or heavy items, and the plastic bags protect from blood or other body fluids on the floor.</a:t>
            </a:r>
          </a:p>
          <a:p>
            <a:endParaRPr lang="en-US" dirty="0"/>
          </a:p>
        </p:txBody>
      </p:sp>
    </p:spTree>
    <p:extLst>
      <p:ext uri="{BB962C8B-B14F-4D97-AF65-F5344CB8AC3E}">
        <p14:creationId xmlns:p14="http://schemas.microsoft.com/office/powerpoint/2010/main" val="7662119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6">
                    <a:lumMod val="75000"/>
                  </a:schemeClr>
                </a:solidFill>
              </a:rPr>
              <a:t>3. Clean and high-level disinfect tools</a:t>
            </a:r>
            <a:r>
              <a:rPr lang="en-US" dirty="0">
                <a:solidFill>
                  <a:schemeClr val="accent6">
                    <a:lumMod val="75000"/>
                  </a:schemeClr>
                </a:solidFill>
              </a:rPr>
              <a:t/>
            </a:r>
            <a:br>
              <a:rPr lang="en-US" dirty="0">
                <a:solidFill>
                  <a:schemeClr val="accent6">
                    <a:lumMod val="75000"/>
                  </a:schemeClr>
                </a:solidFill>
              </a:rPr>
            </a:br>
            <a:endParaRPr lang="en-US" dirty="0">
              <a:solidFill>
                <a:schemeClr val="accent6">
                  <a:lumMod val="75000"/>
                </a:schemeClr>
              </a:solidFill>
            </a:endParaRPr>
          </a:p>
        </p:txBody>
      </p:sp>
      <p:sp>
        <p:nvSpPr>
          <p:cNvPr id="3" name="Content Placeholder 2"/>
          <p:cNvSpPr>
            <a:spLocks noGrp="1"/>
          </p:cNvSpPr>
          <p:nvPr>
            <p:ph idx="1"/>
          </p:nvPr>
        </p:nvSpPr>
        <p:spPr/>
        <p:txBody>
          <a:bodyPr/>
          <a:lstStyle/>
          <a:p>
            <a:pPr marL="0" indent="0">
              <a:buNone/>
            </a:pPr>
            <a:endParaRPr lang="en-US" dirty="0"/>
          </a:p>
          <a:p>
            <a:r>
              <a:rPr lang="en-US" dirty="0"/>
              <a:t>Before and after the baby has been born, </a:t>
            </a:r>
            <a:r>
              <a:rPr lang="en-US" b="1" dirty="0"/>
              <a:t>decontaminate </a:t>
            </a:r>
            <a:r>
              <a:rPr lang="en-US" dirty="0"/>
              <a:t>from all instruments with a 0.5% chlorine solution. First, soak them for 10 minutes, then wash with a soapy solution and lastly with clean water. After decontamination make the instruments sterile.</a:t>
            </a:r>
          </a:p>
          <a:p>
            <a:endParaRPr lang="en-US" dirty="0"/>
          </a:p>
        </p:txBody>
      </p:sp>
    </p:spTree>
    <p:extLst>
      <p:ext uri="{BB962C8B-B14F-4D97-AF65-F5344CB8AC3E}">
        <p14:creationId xmlns:p14="http://schemas.microsoft.com/office/powerpoint/2010/main" val="1012685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5">
                    <a:lumMod val="75000"/>
                  </a:schemeClr>
                </a:solidFill>
              </a:rPr>
              <a:t>4. Clean surface for delivery and safe disposal of birth wastes</a:t>
            </a:r>
            <a:r>
              <a:rPr lang="en-US" dirty="0">
                <a:solidFill>
                  <a:schemeClr val="accent5">
                    <a:lumMod val="75000"/>
                  </a:schemeClr>
                </a:solidFill>
              </a:rPr>
              <a:t/>
            </a:r>
            <a:br>
              <a:rPr lang="en-US" dirty="0">
                <a:solidFill>
                  <a:schemeClr val="accent5">
                    <a:lumMod val="75000"/>
                  </a:schemeClr>
                </a:solidFill>
              </a:rPr>
            </a:br>
            <a:endParaRPr lang="en-US" dirty="0">
              <a:solidFill>
                <a:schemeClr val="accent5">
                  <a:lumMod val="75000"/>
                </a:schemeClr>
              </a:solidFill>
            </a:endParaRPr>
          </a:p>
        </p:txBody>
      </p:sp>
      <p:sp>
        <p:nvSpPr>
          <p:cNvPr id="3" name="Content Placeholder 2"/>
          <p:cNvSpPr>
            <a:spLocks noGrp="1"/>
          </p:cNvSpPr>
          <p:nvPr>
            <p:ph idx="1"/>
          </p:nvPr>
        </p:nvSpPr>
        <p:spPr/>
        <p:txBody>
          <a:bodyPr>
            <a:normAutofit fontScale="77500" lnSpcReduction="20000"/>
          </a:bodyPr>
          <a:lstStyle/>
          <a:p>
            <a:pPr marL="0" indent="0">
              <a:buNone/>
            </a:pPr>
            <a:endParaRPr lang="en-US" dirty="0"/>
          </a:p>
          <a:p>
            <a:r>
              <a:rPr lang="en-US" dirty="0"/>
              <a:t>· Make sure the area where the mother will give birth is scrubbed clean, and that all cloths, towels, or drapes are clean and dry — particularly those the mother lies on and the cloths wrap around the newborn baby to clean it.</a:t>
            </a:r>
          </a:p>
          <a:p>
            <a:pPr marL="0" indent="0">
              <a:buNone/>
            </a:pPr>
            <a:endParaRPr lang="en-US" dirty="0"/>
          </a:p>
          <a:p>
            <a:r>
              <a:rPr lang="en-US" dirty="0"/>
              <a:t>· Put all wastes after the birth (blood, contaminated cloths, membranes and the placenta) </a:t>
            </a:r>
            <a:r>
              <a:rPr lang="en-US" dirty="0" err="1"/>
              <a:t>ina</a:t>
            </a:r>
            <a:r>
              <a:rPr lang="en-US" dirty="0"/>
              <a:t> leak-</a:t>
            </a:r>
            <a:r>
              <a:rPr lang="en-US" dirty="0" err="1"/>
              <a:t>proofcontainer</a:t>
            </a:r>
            <a:r>
              <a:rPr lang="en-US" dirty="0"/>
              <a:t> </a:t>
            </a:r>
            <a:r>
              <a:rPr lang="en-US" dirty="0" err="1"/>
              <a:t>suchas</a:t>
            </a:r>
            <a:r>
              <a:rPr lang="en-US" dirty="0"/>
              <a:t> </a:t>
            </a:r>
            <a:r>
              <a:rPr lang="en-US" dirty="0" err="1"/>
              <a:t>atinwitha</a:t>
            </a:r>
            <a:r>
              <a:rPr lang="en-US" dirty="0"/>
              <a:t> tight-fitting lid, and dispose of it safely in a proper place where it is unlikely to be found. It is usually recommended to bury wastes in the ground or burn them.</a:t>
            </a:r>
          </a:p>
          <a:p>
            <a:endParaRPr lang="en-US" dirty="0"/>
          </a:p>
        </p:txBody>
      </p:sp>
    </p:spTree>
    <p:extLst>
      <p:ext uri="{BB962C8B-B14F-4D97-AF65-F5344CB8AC3E}">
        <p14:creationId xmlns:p14="http://schemas.microsoft.com/office/powerpoint/2010/main" val="21185609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 Be careful with needles. When you have finished using a disposable syringe, put the needle into the safety box. Do not leave needles lying around.</a:t>
            </a:r>
          </a:p>
          <a:p>
            <a:endParaRPr lang="en-US" dirty="0"/>
          </a:p>
        </p:txBody>
      </p:sp>
    </p:spTree>
    <p:extLst>
      <p:ext uri="{BB962C8B-B14F-4D97-AF65-F5344CB8AC3E}">
        <p14:creationId xmlns:p14="http://schemas.microsoft.com/office/powerpoint/2010/main" val="10459568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Infection prevention for Neonatal Sepsis</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 </a:t>
            </a:r>
          </a:p>
          <a:p>
            <a:r>
              <a:rPr lang="en-US" dirty="0"/>
              <a:t>The most important pathogens causing neonatal sepsis are group B streptococci (GBS) and </a:t>
            </a:r>
            <a:r>
              <a:rPr lang="en-US" i="1" dirty="0"/>
              <a:t>Escherichia coli</a:t>
            </a:r>
            <a:r>
              <a:rPr lang="en-US" dirty="0"/>
              <a:t>. The newborn becomes colonized with these micro-organisms during the passage through the birth canal.</a:t>
            </a:r>
          </a:p>
          <a:p>
            <a:endParaRPr lang="en-US" dirty="0"/>
          </a:p>
        </p:txBody>
      </p:sp>
    </p:spTree>
    <p:extLst>
      <p:ext uri="{BB962C8B-B14F-4D97-AF65-F5344CB8AC3E}">
        <p14:creationId xmlns:p14="http://schemas.microsoft.com/office/powerpoint/2010/main" val="29896877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2"/>
                </a:solidFill>
              </a:rPr>
              <a:t>Prevention of infections with GBS can be achieved by:</a:t>
            </a:r>
            <a:br>
              <a:rPr lang="en-US" b="1" dirty="0">
                <a:solidFill>
                  <a:schemeClr val="accent2"/>
                </a:solidFill>
              </a:rPr>
            </a:b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endParaRPr lang="en-US" dirty="0"/>
          </a:p>
          <a:p>
            <a:r>
              <a:rPr lang="en-US" dirty="0" smtClean="0"/>
              <a:t>1.providing </a:t>
            </a:r>
            <a:r>
              <a:rPr lang="en-US" dirty="0"/>
              <a:t>intravenous high dose antibiotics every 4 hours until delivery to women who are colonized with GBS and/or to women with risk factors for neonatal GBS sepsis </a:t>
            </a:r>
            <a:r>
              <a:rPr lang="en-US" dirty="0">
                <a:solidFill>
                  <a:srgbClr val="0070C0"/>
                </a:solidFill>
              </a:rPr>
              <a:t>(delivery at &lt;37 weeks gestation, membrane rupture for &gt; 18 hours, intra-partum temperature &gt; 100.4 F (38.0 C)).</a:t>
            </a:r>
          </a:p>
          <a:p>
            <a:r>
              <a:rPr lang="en-US" dirty="0" smtClean="0"/>
              <a:t>2.GBS </a:t>
            </a:r>
            <a:r>
              <a:rPr lang="en-US" dirty="0"/>
              <a:t>prophylaxis should always be given to women who had GBS </a:t>
            </a:r>
            <a:r>
              <a:rPr lang="en-US" dirty="0" err="1"/>
              <a:t>bacteriuria</a:t>
            </a:r>
            <a:r>
              <a:rPr lang="en-US" dirty="0"/>
              <a:t> earlier during pregnancy, and to those who previously had a child with GBS sepsis. High dose intravenous penicillin or ampicillin are the drugs of first choice. In patients who are allergic to penicillin, clindamycin is administered</a:t>
            </a:r>
          </a:p>
          <a:p>
            <a:endParaRPr lang="en-US" dirty="0"/>
          </a:p>
        </p:txBody>
      </p:sp>
    </p:spTree>
    <p:extLst>
      <p:ext uri="{BB962C8B-B14F-4D97-AF65-F5344CB8AC3E}">
        <p14:creationId xmlns:p14="http://schemas.microsoft.com/office/powerpoint/2010/main" val="13614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7030A0"/>
                </a:solidFill>
              </a:rPr>
              <a:t>Blood borne </a:t>
            </a:r>
            <a:r>
              <a:rPr lang="en-US" b="1" dirty="0">
                <a:solidFill>
                  <a:srgbClr val="7030A0"/>
                </a:solidFill>
              </a:rPr>
              <a:t>Pathogens during Delivery</a:t>
            </a:r>
            <a:r>
              <a:rPr lang="en-US" dirty="0"/>
              <a:t/>
            </a:r>
            <a:br>
              <a:rPr lang="en-US" dirty="0"/>
            </a:br>
            <a:endParaRPr lang="en-US" dirty="0"/>
          </a:p>
        </p:txBody>
      </p:sp>
      <p:sp>
        <p:nvSpPr>
          <p:cNvPr id="3" name="Content Placeholder 2"/>
          <p:cNvSpPr>
            <a:spLocks noGrp="1"/>
          </p:cNvSpPr>
          <p:nvPr>
            <p:ph idx="1"/>
          </p:nvPr>
        </p:nvSpPr>
        <p:spPr>
          <a:xfrm>
            <a:off x="457200" y="1295400"/>
            <a:ext cx="8229600" cy="5181600"/>
          </a:xfrm>
        </p:spPr>
        <p:txBody>
          <a:bodyPr>
            <a:normAutofit fontScale="70000" lnSpcReduction="20000"/>
          </a:bodyPr>
          <a:lstStyle/>
          <a:p>
            <a:pPr marL="0" indent="0">
              <a:buNone/>
            </a:pPr>
            <a:r>
              <a:rPr lang="en-US" dirty="0"/>
              <a:t> </a:t>
            </a:r>
          </a:p>
          <a:p>
            <a:pPr marL="0" indent="0">
              <a:buNone/>
            </a:pPr>
            <a:r>
              <a:rPr lang="en-US" dirty="0"/>
              <a:t>• Blood borne pathogens are a threat to mother, child, and healthcare</a:t>
            </a:r>
          </a:p>
          <a:p>
            <a:pPr marL="0" indent="0">
              <a:buNone/>
            </a:pPr>
            <a:endParaRPr lang="en-US" dirty="0"/>
          </a:p>
          <a:p>
            <a:pPr marL="0" indent="0">
              <a:buNone/>
            </a:pPr>
            <a:r>
              <a:rPr lang="en-US" dirty="0"/>
              <a:t>• Scalp electrodes are contraindicated if the mother is infected with hepatitis B, C or HIV.</a:t>
            </a:r>
          </a:p>
          <a:p>
            <a:pPr marL="0" indent="0">
              <a:buNone/>
            </a:pPr>
            <a:r>
              <a:rPr lang="en-US" dirty="0"/>
              <a:t>• In mothers with hepatitis B, the newborn should be immunized after delivery.</a:t>
            </a:r>
          </a:p>
          <a:p>
            <a:pPr marL="0" indent="0">
              <a:buNone/>
            </a:pPr>
            <a:endParaRPr lang="en-US" dirty="0"/>
          </a:p>
          <a:p>
            <a:pPr marL="0" indent="0">
              <a:buNone/>
            </a:pPr>
            <a:r>
              <a:rPr lang="en-US" dirty="0"/>
              <a:t>• In mothers infected with HIV, antiretroviral therapy during pregnancy and in the newborn reduces the risk of vertical transmission.</a:t>
            </a:r>
          </a:p>
          <a:p>
            <a:pPr marL="0" indent="0">
              <a:buNone/>
            </a:pPr>
            <a:r>
              <a:rPr lang="en-US" dirty="0"/>
              <a:t>• Blood exposure occurs frequently during labor. Gloves are frequently punctured. Needle stick injuries and splashes occur frequently. Therefore, gloves should be always worn, and it is advisable to wear gowns, masks, and eye protection.</a:t>
            </a:r>
          </a:p>
          <a:p>
            <a:endParaRPr lang="en-US" dirty="0"/>
          </a:p>
        </p:txBody>
      </p:sp>
    </p:spTree>
    <p:extLst>
      <p:ext uri="{BB962C8B-B14F-4D97-AF65-F5344CB8AC3E}">
        <p14:creationId xmlns:p14="http://schemas.microsoft.com/office/powerpoint/2010/main" val="4230727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6">
                    <a:lumMod val="75000"/>
                  </a:schemeClr>
                </a:solidFill>
              </a:rPr>
              <a:t>Concepts related to Infection prevention and control (IPC)</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0" indent="0">
              <a:buNone/>
            </a:pPr>
            <a:r>
              <a:rPr lang="en-US" dirty="0"/>
              <a:t> </a:t>
            </a:r>
          </a:p>
          <a:p>
            <a:r>
              <a:rPr lang="en-US" b="1" dirty="0" smtClean="0">
                <a:solidFill>
                  <a:srgbClr val="FF0000"/>
                </a:solidFill>
              </a:rPr>
              <a:t>Infection</a:t>
            </a:r>
            <a:r>
              <a:rPr lang="en-US" dirty="0">
                <a:solidFill>
                  <a:srgbClr val="FF0000"/>
                </a:solidFill>
              </a:rPr>
              <a:t>: </a:t>
            </a:r>
            <a:r>
              <a:rPr lang="en-US" dirty="0"/>
              <a:t>The entry and development of disease producing agent in the body.</a:t>
            </a:r>
          </a:p>
          <a:p>
            <a:pPr marL="0" indent="0">
              <a:buNone/>
            </a:pPr>
            <a:endParaRPr lang="en-US" dirty="0"/>
          </a:p>
          <a:p>
            <a:r>
              <a:rPr lang="en-US" b="1" dirty="0">
                <a:solidFill>
                  <a:srgbClr val="7030A0"/>
                </a:solidFill>
              </a:rPr>
              <a:t>Three essential elements are required to spread infection.</a:t>
            </a:r>
            <a:endParaRPr lang="en-US" dirty="0">
              <a:solidFill>
                <a:srgbClr val="7030A0"/>
              </a:solidFill>
            </a:endParaRPr>
          </a:p>
          <a:p>
            <a:endParaRPr lang="en-US" dirty="0"/>
          </a:p>
        </p:txBody>
      </p:sp>
    </p:spTree>
    <p:extLst>
      <p:ext uri="{BB962C8B-B14F-4D97-AF65-F5344CB8AC3E}">
        <p14:creationId xmlns:p14="http://schemas.microsoft.com/office/powerpoint/2010/main" val="22450973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1274" y="990600"/>
            <a:ext cx="6791126" cy="5432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97392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a:solidFill>
                  <a:schemeClr val="accent6">
                    <a:lumMod val="50000"/>
                  </a:schemeClr>
                </a:solidFill>
              </a:rPr>
              <a:t>Herpes Simplex Virus (</a:t>
            </a:r>
            <a:r>
              <a:rPr lang="en-US" b="1" dirty="0" smtClean="0">
                <a:solidFill>
                  <a:schemeClr val="accent6">
                    <a:lumMod val="50000"/>
                  </a:schemeClr>
                </a:solidFill>
              </a:rPr>
              <a:t>HSV)</a:t>
            </a:r>
            <a:endParaRPr lang="en-US" dirty="0"/>
          </a:p>
          <a:p>
            <a:r>
              <a:rPr lang="en-US" dirty="0"/>
              <a:t>• Mothers with active genital HSV infections should be handled with </a:t>
            </a:r>
            <a:r>
              <a:rPr lang="en-US" dirty="0" smtClean="0"/>
              <a:t>barrier</a:t>
            </a:r>
            <a:endParaRPr lang="en-US" dirty="0"/>
          </a:p>
          <a:p>
            <a:r>
              <a:rPr lang="en-US" b="1" dirty="0">
                <a:solidFill>
                  <a:srgbClr val="C00000"/>
                </a:solidFill>
              </a:rPr>
              <a:t>precautions. </a:t>
            </a:r>
            <a:r>
              <a:rPr lang="en-US" dirty="0"/>
              <a:t>Healthcare workers and the mother should wear gloves when touching the infected area or materials (gauzes etc.).</a:t>
            </a:r>
          </a:p>
          <a:p>
            <a:endParaRPr lang="en-US" dirty="0"/>
          </a:p>
        </p:txBody>
      </p:sp>
    </p:spTree>
    <p:extLst>
      <p:ext uri="{BB962C8B-B14F-4D97-AF65-F5344CB8AC3E}">
        <p14:creationId xmlns:p14="http://schemas.microsoft.com/office/powerpoint/2010/main" val="17465465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1">
                    <a:lumMod val="75000"/>
                  </a:schemeClr>
                </a:solidFill>
              </a:rPr>
              <a:t>General Considerations (WHO recommendation)</a:t>
            </a:r>
            <a:r>
              <a:rPr lang="en-US" dirty="0">
                <a:solidFill>
                  <a:schemeClr val="accent1">
                    <a:lumMod val="75000"/>
                  </a:schemeClr>
                </a:solidFill>
              </a:rPr>
              <a:t/>
            </a:r>
            <a:br>
              <a:rPr lang="en-US" dirty="0">
                <a:solidFill>
                  <a:schemeClr val="accent1">
                    <a:lumMod val="75000"/>
                  </a:schemeClr>
                </a:solidFill>
              </a:rPr>
            </a:br>
            <a:endParaRPr lang="en-US" dirty="0"/>
          </a:p>
        </p:txBody>
      </p:sp>
      <p:sp>
        <p:nvSpPr>
          <p:cNvPr id="3" name="Content Placeholder 2"/>
          <p:cNvSpPr>
            <a:spLocks noGrp="1"/>
          </p:cNvSpPr>
          <p:nvPr>
            <p:ph idx="1"/>
          </p:nvPr>
        </p:nvSpPr>
        <p:spPr>
          <a:xfrm>
            <a:off x="457200" y="1295400"/>
            <a:ext cx="8229600" cy="5181600"/>
          </a:xfrm>
        </p:spPr>
        <p:txBody>
          <a:bodyPr>
            <a:normAutofit fontScale="85000" lnSpcReduction="20000"/>
          </a:bodyPr>
          <a:lstStyle/>
          <a:p>
            <a:pPr marL="0" indent="0">
              <a:buNone/>
            </a:pPr>
            <a:endParaRPr lang="en-US" dirty="0"/>
          </a:p>
          <a:p>
            <a:r>
              <a:rPr lang="en-US" dirty="0">
                <a:solidFill>
                  <a:srgbClr val="7030A0"/>
                </a:solidFill>
              </a:rPr>
              <a:t>• Standard infection control measures should be taken before, during and after labor.</a:t>
            </a:r>
          </a:p>
          <a:p>
            <a:pPr marL="0" indent="0">
              <a:buNone/>
            </a:pPr>
            <a:endParaRPr lang="en-US" dirty="0"/>
          </a:p>
          <a:p>
            <a:r>
              <a:rPr lang="en-US" dirty="0">
                <a:solidFill>
                  <a:schemeClr val="accent6">
                    <a:lumMod val="75000"/>
                  </a:schemeClr>
                </a:solidFill>
              </a:rPr>
              <a:t>During labor, gloves should be always worn, and it is advisable to wear a gown, a mask and eye protection during all procedures.</a:t>
            </a:r>
          </a:p>
          <a:p>
            <a:r>
              <a:rPr lang="en-US" dirty="0">
                <a:solidFill>
                  <a:srgbClr val="0070C0"/>
                </a:solidFill>
              </a:rPr>
              <a:t>• Antibiotic prophylaxis should be administered during vaginal delivery at 4-hour intervals to high-risk patients to prevent GBS sepsis in the neonate.</a:t>
            </a:r>
          </a:p>
          <a:p>
            <a:r>
              <a:rPr lang="en-US" dirty="0">
                <a:solidFill>
                  <a:srgbClr val="FF0000"/>
                </a:solidFill>
              </a:rPr>
              <a:t>• In case of a caesarean section, a single dose of antibiotic prophylaxis should be administered intravenously to all patients, preferably 30 min before incision.</a:t>
            </a:r>
          </a:p>
          <a:p>
            <a:endParaRPr lang="en-US" dirty="0"/>
          </a:p>
        </p:txBody>
      </p:sp>
    </p:spTree>
    <p:extLst>
      <p:ext uri="{BB962C8B-B14F-4D97-AF65-F5344CB8AC3E}">
        <p14:creationId xmlns:p14="http://schemas.microsoft.com/office/powerpoint/2010/main" val="6958089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81000"/>
            <a:ext cx="8229600" cy="5745163"/>
          </a:xfrm>
        </p:spPr>
        <p:txBody>
          <a:bodyPr>
            <a:normAutofit fontScale="92500" lnSpcReduction="10000"/>
          </a:bodyPr>
          <a:lstStyle/>
          <a:p>
            <a:r>
              <a:rPr lang="en-US" dirty="0"/>
              <a:t> </a:t>
            </a:r>
            <a:r>
              <a:rPr lang="en-US" dirty="0">
                <a:solidFill>
                  <a:schemeClr val="accent4">
                    <a:lumMod val="75000"/>
                  </a:schemeClr>
                </a:solidFill>
              </a:rPr>
              <a:t>In limited resource settings, cleaning of the birth canal with a disinfectant </a:t>
            </a:r>
            <a:r>
              <a:rPr lang="en-US" dirty="0" smtClean="0">
                <a:solidFill>
                  <a:schemeClr val="accent4">
                    <a:lumMod val="75000"/>
                  </a:schemeClr>
                </a:solidFill>
              </a:rPr>
              <a:t>during vaginal </a:t>
            </a:r>
            <a:r>
              <a:rPr lang="en-US" dirty="0">
                <a:solidFill>
                  <a:schemeClr val="accent4">
                    <a:lumMod val="75000"/>
                  </a:schemeClr>
                </a:solidFill>
              </a:rPr>
              <a:t>examinations and other (instrumental) procedures can be used to reduce the risk of both neonatal sepsis and maternal infections.</a:t>
            </a:r>
          </a:p>
          <a:p>
            <a:pPr marL="0" indent="0">
              <a:buNone/>
            </a:pPr>
            <a:r>
              <a:rPr lang="en-US" dirty="0">
                <a:solidFill>
                  <a:srgbClr val="00B050"/>
                </a:solidFill>
              </a:rPr>
              <a:t>• Vaginal exams should be kept to a minimum to limit the risk of infection</a:t>
            </a:r>
            <a:r>
              <a:rPr lang="en-US" dirty="0" smtClean="0">
                <a:solidFill>
                  <a:srgbClr val="00B050"/>
                </a:solidFill>
              </a:rPr>
              <a:t>.</a:t>
            </a:r>
            <a:r>
              <a:rPr lang="en-US" dirty="0">
                <a:solidFill>
                  <a:srgbClr val="00B050"/>
                </a:solidFill>
              </a:rPr>
              <a:t> </a:t>
            </a:r>
          </a:p>
          <a:p>
            <a:pPr marL="0" indent="0">
              <a:buNone/>
            </a:pPr>
            <a:r>
              <a:rPr lang="en-US" dirty="0">
                <a:solidFill>
                  <a:srgbClr val="0070C0"/>
                </a:solidFill>
              </a:rPr>
              <a:t>• Anti-tetanus prophylaxis should be provided in case of delivery outside of the hospital and in case of unsafe abortion.</a:t>
            </a:r>
          </a:p>
          <a:p>
            <a:pPr marL="0" indent="0">
              <a:buNone/>
            </a:pPr>
            <a:r>
              <a:rPr lang="en-US" dirty="0">
                <a:solidFill>
                  <a:schemeClr val="accent6">
                    <a:lumMod val="75000"/>
                  </a:schemeClr>
                </a:solidFill>
              </a:rPr>
              <a:t>• In settings with high infection risk, post-delivery care of the cord stump should be performed with </a:t>
            </a:r>
            <a:r>
              <a:rPr lang="en-US" dirty="0" err="1">
                <a:solidFill>
                  <a:schemeClr val="accent6">
                    <a:lumMod val="75000"/>
                  </a:schemeClr>
                </a:solidFill>
              </a:rPr>
              <a:t>chlorhexidine</a:t>
            </a:r>
            <a:r>
              <a:rPr lang="en-US" dirty="0">
                <a:solidFill>
                  <a:schemeClr val="accent6">
                    <a:lumMod val="75000"/>
                  </a:schemeClr>
                </a:solidFill>
              </a:rPr>
              <a:t> washings.</a:t>
            </a:r>
          </a:p>
          <a:p>
            <a:endParaRPr lang="en-US" dirty="0"/>
          </a:p>
        </p:txBody>
      </p:sp>
    </p:spTree>
    <p:extLst>
      <p:ext uri="{BB962C8B-B14F-4D97-AF65-F5344CB8AC3E}">
        <p14:creationId xmlns:p14="http://schemas.microsoft.com/office/powerpoint/2010/main" val="12719272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6">
                    <a:lumMod val="75000"/>
                  </a:schemeClr>
                </a:solidFill>
              </a:rPr>
              <a:t>Role of the Midwife</a:t>
            </a:r>
            <a:r>
              <a:rPr lang="en-US" dirty="0"/>
              <a:t/>
            </a:r>
            <a:br>
              <a:rPr lang="en-US" dirty="0"/>
            </a:br>
            <a:endParaRPr lang="en-US" dirty="0"/>
          </a:p>
        </p:txBody>
      </p:sp>
      <p:sp>
        <p:nvSpPr>
          <p:cNvPr id="3" name="Content Placeholder 2"/>
          <p:cNvSpPr>
            <a:spLocks noGrp="1"/>
          </p:cNvSpPr>
          <p:nvPr>
            <p:ph idx="1"/>
          </p:nvPr>
        </p:nvSpPr>
        <p:spPr>
          <a:xfrm>
            <a:off x="457200" y="914400"/>
            <a:ext cx="8229600" cy="5943600"/>
          </a:xfrm>
        </p:spPr>
        <p:txBody>
          <a:bodyPr>
            <a:normAutofit fontScale="70000" lnSpcReduction="20000"/>
          </a:bodyPr>
          <a:lstStyle/>
          <a:p>
            <a:pPr marL="0" indent="0">
              <a:buNone/>
            </a:pPr>
            <a:r>
              <a:rPr lang="en-US" dirty="0"/>
              <a:t> </a:t>
            </a:r>
          </a:p>
          <a:p>
            <a:r>
              <a:rPr lang="en-US" dirty="0"/>
              <a:t>The midwives employ her key principle roles in the health care setting.</a:t>
            </a:r>
          </a:p>
          <a:p>
            <a:pPr marL="0" indent="0">
              <a:buNone/>
            </a:pPr>
            <a:r>
              <a:rPr lang="en-US" dirty="0"/>
              <a:t> </a:t>
            </a:r>
          </a:p>
          <a:p>
            <a:r>
              <a:rPr lang="en-US" dirty="0">
                <a:solidFill>
                  <a:schemeClr val="accent3">
                    <a:lumMod val="75000"/>
                  </a:schemeClr>
                </a:solidFill>
              </a:rPr>
              <a:t>1.	As teacher/educator the midwife should initiate, institute, and communicate to other health care providers within the labor and post-partum ward on the need for </a:t>
            </a:r>
            <a:r>
              <a:rPr lang="en-US" dirty="0" smtClean="0">
                <a:solidFill>
                  <a:schemeClr val="accent3">
                    <a:lumMod val="75000"/>
                  </a:schemeClr>
                </a:solidFill>
              </a:rPr>
              <a:t>hand washing </a:t>
            </a:r>
            <a:r>
              <a:rPr lang="en-US" dirty="0">
                <a:solidFill>
                  <a:schemeClr val="accent3">
                    <a:lumMod val="75000"/>
                  </a:schemeClr>
                </a:solidFill>
              </a:rPr>
              <a:t>before and after Client contact.</a:t>
            </a:r>
          </a:p>
          <a:p>
            <a:r>
              <a:rPr lang="en-US" dirty="0">
                <a:solidFill>
                  <a:schemeClr val="accent6">
                    <a:lumMod val="75000"/>
                  </a:schemeClr>
                </a:solidFill>
              </a:rPr>
              <a:t>2.	The </a:t>
            </a:r>
            <a:r>
              <a:rPr lang="en-US" dirty="0" smtClean="0">
                <a:solidFill>
                  <a:schemeClr val="accent6">
                    <a:lumMod val="75000"/>
                  </a:schemeClr>
                </a:solidFill>
              </a:rPr>
              <a:t>midwife as an advocate </a:t>
            </a:r>
            <a:r>
              <a:rPr lang="en-US" dirty="0">
                <a:solidFill>
                  <a:schemeClr val="accent6">
                    <a:lumMod val="75000"/>
                  </a:schemeClr>
                </a:solidFill>
              </a:rPr>
              <a:t>should </a:t>
            </a:r>
            <a:r>
              <a:rPr lang="en-US" dirty="0" smtClean="0">
                <a:solidFill>
                  <a:schemeClr val="accent6">
                    <a:lumMod val="75000"/>
                  </a:schemeClr>
                </a:solidFill>
              </a:rPr>
              <a:t>advocate for clean and safe delivery within </a:t>
            </a:r>
            <a:r>
              <a:rPr lang="en-US" dirty="0">
                <a:solidFill>
                  <a:schemeClr val="accent6">
                    <a:lumMod val="75000"/>
                  </a:schemeClr>
                </a:solidFill>
              </a:rPr>
              <a:t>the health care setting, she finds herself.</a:t>
            </a:r>
          </a:p>
          <a:p>
            <a:r>
              <a:rPr lang="en-US" dirty="0">
                <a:solidFill>
                  <a:schemeClr val="accent2">
                    <a:lumMod val="50000"/>
                  </a:schemeClr>
                </a:solidFill>
              </a:rPr>
              <a:t>3.	The midwife as a role model must adopt all measure regarding infection prevention during her duty so that both the other health care providers and the Nursing, pregnant and postpartum mothers can emulate.</a:t>
            </a:r>
          </a:p>
          <a:p>
            <a:r>
              <a:rPr lang="en-US" dirty="0">
                <a:solidFill>
                  <a:schemeClr val="tx2">
                    <a:lumMod val="60000"/>
                    <a:lumOff val="40000"/>
                  </a:schemeClr>
                </a:solidFill>
              </a:rPr>
              <a:t>4.	The Midwife must ensure that all health care workers providing care to the Laboring mother and postpartum mothers comply to the WHO infection prevention protocols effectively.</a:t>
            </a:r>
          </a:p>
          <a:p>
            <a:endParaRPr lang="en-US" dirty="0"/>
          </a:p>
        </p:txBody>
      </p:sp>
    </p:spTree>
    <p:extLst>
      <p:ext uri="{BB962C8B-B14F-4D97-AF65-F5344CB8AC3E}">
        <p14:creationId xmlns:p14="http://schemas.microsoft.com/office/powerpoint/2010/main" val="35500752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0737" y="1447800"/>
            <a:ext cx="6675463" cy="4540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4177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457200"/>
            <a:ext cx="8229600" cy="5668963"/>
          </a:xfrm>
        </p:spPr>
        <p:txBody>
          <a:bodyPr>
            <a:normAutofit fontScale="92500" lnSpcReduction="20000"/>
          </a:bodyPr>
          <a:lstStyle/>
          <a:p>
            <a:pPr marL="0" indent="0">
              <a:buNone/>
            </a:pPr>
            <a:r>
              <a:rPr lang="en-US" dirty="0" smtClean="0"/>
              <a:t>1.A </a:t>
            </a:r>
            <a:r>
              <a:rPr lang="en-US" dirty="0"/>
              <a:t>source of infecting microorganism or other infectious agent in a reservoir in sufficient numbers to cause infection.</a:t>
            </a:r>
          </a:p>
          <a:p>
            <a:pPr marL="0" indent="0">
              <a:buNone/>
            </a:pPr>
            <a:r>
              <a:rPr lang="en-US" dirty="0"/>
              <a:t> </a:t>
            </a:r>
          </a:p>
          <a:p>
            <a:pPr marL="0" indent="0">
              <a:buNone/>
            </a:pPr>
            <a:r>
              <a:rPr lang="en-US" dirty="0" smtClean="0"/>
              <a:t> 2.A </a:t>
            </a:r>
            <a:r>
              <a:rPr lang="en-US" dirty="0"/>
              <a:t>susceptible host</a:t>
            </a:r>
          </a:p>
          <a:p>
            <a:pPr marL="0" indent="0">
              <a:buNone/>
            </a:pPr>
            <a:endParaRPr lang="en-US" dirty="0"/>
          </a:p>
          <a:p>
            <a:pPr marL="0" indent="0">
              <a:buNone/>
            </a:pPr>
            <a:r>
              <a:rPr lang="en-US" dirty="0" smtClean="0"/>
              <a:t>3. </a:t>
            </a:r>
            <a:r>
              <a:rPr lang="en-US" dirty="0"/>
              <a:t>A path for transmission (exit, transmission route and place of entry) to the susceptible host.</a:t>
            </a:r>
          </a:p>
          <a:p>
            <a:pPr marL="0" indent="0">
              <a:buNone/>
            </a:pPr>
            <a:endParaRPr lang="en-US" dirty="0"/>
          </a:p>
          <a:p>
            <a:pPr marL="0" indent="0">
              <a:buNone/>
            </a:pPr>
            <a:r>
              <a:rPr lang="en-US" b="1" dirty="0" smtClean="0">
                <a:solidFill>
                  <a:schemeClr val="accent3">
                    <a:lumMod val="75000"/>
                  </a:schemeClr>
                </a:solidFill>
              </a:rPr>
              <a:t>Infection </a:t>
            </a:r>
            <a:r>
              <a:rPr lang="en-US" b="1" dirty="0">
                <a:solidFill>
                  <a:schemeClr val="accent3">
                    <a:lumMod val="75000"/>
                  </a:schemeClr>
                </a:solidFill>
              </a:rPr>
              <a:t>prevention and control (IPC) </a:t>
            </a:r>
            <a:r>
              <a:rPr lang="en-US" dirty="0"/>
              <a:t>is a scientific approach and practical </a:t>
            </a:r>
            <a:r>
              <a:rPr lang="en-US" dirty="0" smtClean="0"/>
              <a:t>solution designed </a:t>
            </a:r>
            <a:r>
              <a:rPr lang="en-US" dirty="0"/>
              <a:t>to prevent </a:t>
            </a:r>
            <a:r>
              <a:rPr lang="en-US" dirty="0" smtClean="0"/>
              <a:t>harm caused </a:t>
            </a:r>
            <a:r>
              <a:rPr lang="en-US" dirty="0"/>
              <a:t>by </a:t>
            </a:r>
            <a:r>
              <a:rPr lang="en-US" dirty="0" smtClean="0"/>
              <a:t>infection to </a:t>
            </a:r>
            <a:r>
              <a:rPr lang="en-US" dirty="0"/>
              <a:t>patients and </a:t>
            </a:r>
            <a:r>
              <a:rPr lang="en-US" dirty="0" smtClean="0"/>
              <a:t>health workers</a:t>
            </a:r>
            <a:r>
              <a:rPr lang="en-US" dirty="0"/>
              <a:t>.</a:t>
            </a:r>
          </a:p>
          <a:p>
            <a:endParaRPr lang="en-US" dirty="0"/>
          </a:p>
        </p:txBody>
      </p:sp>
    </p:spTree>
    <p:extLst>
      <p:ext uri="{BB962C8B-B14F-4D97-AF65-F5344CB8AC3E}">
        <p14:creationId xmlns:p14="http://schemas.microsoft.com/office/powerpoint/2010/main" val="27430620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81000"/>
            <a:ext cx="90678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85963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4307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2060"/>
                </a:solidFill>
              </a:rPr>
              <a:t>Infection Prevention Practices</a:t>
            </a:r>
            <a:r>
              <a:rPr lang="en-US" dirty="0">
                <a:solidFill>
                  <a:srgbClr val="002060"/>
                </a:solidFill>
              </a:rPr>
              <a:t/>
            </a:r>
            <a:br>
              <a:rPr lang="en-US" dirty="0">
                <a:solidFill>
                  <a:srgbClr val="002060"/>
                </a:solidFill>
              </a:rPr>
            </a:br>
            <a:endParaRPr lang="en-US" dirty="0">
              <a:solidFill>
                <a:srgbClr val="002060"/>
              </a:solidFill>
            </a:endParaRPr>
          </a:p>
        </p:txBody>
      </p:sp>
      <p:sp>
        <p:nvSpPr>
          <p:cNvPr id="3" name="Content Placeholder 2"/>
          <p:cNvSpPr>
            <a:spLocks noGrp="1"/>
          </p:cNvSpPr>
          <p:nvPr>
            <p:ph idx="1"/>
          </p:nvPr>
        </p:nvSpPr>
        <p:spPr>
          <a:xfrm>
            <a:off x="457200" y="1600200"/>
            <a:ext cx="8229600" cy="4648200"/>
          </a:xfrm>
        </p:spPr>
        <p:txBody>
          <a:bodyPr>
            <a:normAutofit fontScale="77500" lnSpcReduction="20000"/>
          </a:bodyPr>
          <a:lstStyle/>
          <a:p>
            <a:pPr marL="0" indent="0">
              <a:buNone/>
            </a:pPr>
            <a:endParaRPr lang="en-US" dirty="0"/>
          </a:p>
          <a:p>
            <a:pPr marL="0" indent="0">
              <a:buNone/>
            </a:pPr>
            <a:r>
              <a:rPr lang="en-US" dirty="0">
                <a:solidFill>
                  <a:schemeClr val="accent6">
                    <a:lumMod val="50000"/>
                  </a:schemeClr>
                </a:solidFill>
              </a:rPr>
              <a:t>1. Use disposable materials once and decontaminate reusable materials throughout labor and childbirth</a:t>
            </a:r>
          </a:p>
          <a:p>
            <a:pPr marL="0" indent="0">
              <a:buNone/>
            </a:pPr>
            <a:r>
              <a:rPr lang="en-US" dirty="0">
                <a:solidFill>
                  <a:schemeClr val="accent5">
                    <a:lumMod val="75000"/>
                  </a:schemeClr>
                </a:solidFill>
              </a:rPr>
              <a:t>2. Wear gloves during vaginal examination, during birth of newborn and when handling placenta</a:t>
            </a:r>
          </a:p>
          <a:p>
            <a:pPr marL="0" indent="0">
              <a:buNone/>
            </a:pPr>
            <a:r>
              <a:rPr lang="en-US" dirty="0">
                <a:solidFill>
                  <a:schemeClr val="accent4">
                    <a:lumMod val="50000"/>
                  </a:schemeClr>
                </a:solidFill>
              </a:rPr>
              <a:t>3. Wear protective clothing (shoes, apron, glasses</a:t>
            </a:r>
            <a:r>
              <a:rPr lang="en-US" dirty="0" smtClean="0">
                <a:solidFill>
                  <a:schemeClr val="accent4">
                    <a:lumMod val="50000"/>
                  </a:schemeClr>
                </a:solidFill>
              </a:rPr>
              <a:t>)</a:t>
            </a:r>
          </a:p>
          <a:p>
            <a:pPr marL="0" indent="0">
              <a:buNone/>
            </a:pPr>
            <a:r>
              <a:rPr lang="en-US" dirty="0" smtClean="0">
                <a:solidFill>
                  <a:schemeClr val="accent4">
                    <a:lumMod val="50000"/>
                  </a:schemeClr>
                </a:solidFill>
              </a:rPr>
              <a:t>4</a:t>
            </a:r>
            <a:r>
              <a:rPr lang="en-US" dirty="0">
                <a:solidFill>
                  <a:schemeClr val="accent4">
                    <a:lumMod val="50000"/>
                  </a:schemeClr>
                </a:solidFill>
              </a:rPr>
              <a:t>. Wash hands</a:t>
            </a:r>
          </a:p>
          <a:p>
            <a:pPr marL="0" indent="0">
              <a:buNone/>
            </a:pPr>
            <a:r>
              <a:rPr lang="en-US" dirty="0">
                <a:solidFill>
                  <a:schemeClr val="accent1">
                    <a:lumMod val="50000"/>
                  </a:schemeClr>
                </a:solidFill>
              </a:rPr>
              <a:t>5. Wash woman’s perineum with soap and water and keep it </a:t>
            </a:r>
            <a:r>
              <a:rPr lang="en-US" dirty="0" smtClean="0">
                <a:solidFill>
                  <a:schemeClr val="accent1">
                    <a:lumMod val="50000"/>
                  </a:schemeClr>
                </a:solidFill>
              </a:rPr>
              <a:t>clean</a:t>
            </a:r>
          </a:p>
          <a:p>
            <a:pPr marL="0" indent="0">
              <a:buNone/>
            </a:pPr>
            <a:r>
              <a:rPr lang="en-US" dirty="0" smtClean="0"/>
              <a:t> </a:t>
            </a:r>
            <a:r>
              <a:rPr lang="en-US" dirty="0">
                <a:solidFill>
                  <a:schemeClr val="bg2">
                    <a:lumMod val="25000"/>
                  </a:schemeClr>
                </a:solidFill>
              </a:rPr>
              <a:t>6. Ensure that surface on which newborn is delivered is kept </a:t>
            </a:r>
            <a:r>
              <a:rPr lang="en-US" dirty="0" smtClean="0">
                <a:solidFill>
                  <a:schemeClr val="bg2">
                    <a:lumMod val="25000"/>
                  </a:schemeClr>
                </a:solidFill>
              </a:rPr>
              <a:t>clean</a:t>
            </a:r>
          </a:p>
          <a:p>
            <a:pPr marL="0" indent="0">
              <a:buNone/>
            </a:pPr>
            <a:r>
              <a:rPr lang="en-US" dirty="0" smtClean="0"/>
              <a:t> </a:t>
            </a:r>
            <a:r>
              <a:rPr lang="en-US" dirty="0">
                <a:solidFill>
                  <a:srgbClr val="002060"/>
                </a:solidFill>
              </a:rPr>
              <a:t>7. High-level disinfect instruments, gauze, and ties for cutting cord</a:t>
            </a:r>
          </a:p>
          <a:p>
            <a:endParaRPr lang="en-US" dirty="0"/>
          </a:p>
        </p:txBody>
      </p:sp>
    </p:spTree>
    <p:extLst>
      <p:ext uri="{BB962C8B-B14F-4D97-AF65-F5344CB8AC3E}">
        <p14:creationId xmlns:p14="http://schemas.microsoft.com/office/powerpoint/2010/main" val="23147538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TotalTime>
  <Words>2176</Words>
  <Application>Microsoft Office PowerPoint</Application>
  <PresentationFormat>On-screen Show (4:3)</PresentationFormat>
  <Paragraphs>247</Paragraphs>
  <Slides>55</Slides>
  <Notes>0</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Infection and Pollution Prevention &amp; Control in the Delivery Room </vt:lpstr>
      <vt:lpstr>PowerPoint Presentation</vt:lpstr>
      <vt:lpstr>Overview of Infection </vt:lpstr>
      <vt:lpstr>Types of infections </vt:lpstr>
      <vt:lpstr>Concepts related to Infection prevention and control (IPC) </vt:lpstr>
      <vt:lpstr>PowerPoint Presentation</vt:lpstr>
      <vt:lpstr>PowerPoint Presentation</vt:lpstr>
      <vt:lpstr>PowerPoint Presentation</vt:lpstr>
      <vt:lpstr>Infection Prevention Practices </vt:lpstr>
      <vt:lpstr>Importance of infection prevention </vt:lpstr>
      <vt:lpstr>Importance of infection control practices </vt:lpstr>
      <vt:lpstr>Standard Precautions </vt:lpstr>
      <vt:lpstr>PowerPoint Presentation</vt:lpstr>
      <vt:lpstr>PowerPoint Presentation</vt:lpstr>
      <vt:lpstr>PowerPoint Presentation</vt:lpstr>
      <vt:lpstr>PowerPoint Presentation</vt:lpstr>
      <vt:lpstr>2. Use of protective attire (Personal Protective Equipment)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 Biomedical waste disposal </vt:lpstr>
      <vt:lpstr>PowerPoint Presentation</vt:lpstr>
      <vt:lpstr>PowerPoint Presentation</vt:lpstr>
      <vt:lpstr>Infection prevention at admission. </vt:lpstr>
      <vt:lpstr>Infection prevention for spontaneous vaginal delivery </vt:lpstr>
      <vt:lpstr>PowerPoint Presentation</vt:lpstr>
      <vt:lpstr>PowerPoint Presentation</vt:lpstr>
      <vt:lpstr>PowerPoint Presentation</vt:lpstr>
      <vt:lpstr>PowerPoint Presentation</vt:lpstr>
      <vt:lpstr>PowerPoint Presentation</vt:lpstr>
      <vt:lpstr>2. Wear protective clothing </vt:lpstr>
      <vt:lpstr>PowerPoint Presentation</vt:lpstr>
      <vt:lpstr>3. Clean and high-level disinfect tools </vt:lpstr>
      <vt:lpstr>4. Clean surface for delivery and safe disposal of birth wastes </vt:lpstr>
      <vt:lpstr>PowerPoint Presentation</vt:lpstr>
      <vt:lpstr>Infection prevention for Neonatal Sepsis </vt:lpstr>
      <vt:lpstr>Prevention of infections with GBS can be achieved by: </vt:lpstr>
      <vt:lpstr>Blood borne Pathogens during Delivery </vt:lpstr>
      <vt:lpstr>PowerPoint Presentation</vt:lpstr>
      <vt:lpstr>PowerPoint Presentation</vt:lpstr>
      <vt:lpstr>General Considerations (WHO recommendation) </vt:lpstr>
      <vt:lpstr>PowerPoint Presentation</vt:lpstr>
      <vt:lpstr>Role of the Midwife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Infection and Pollution Prevention &amp; Control in the Delivery Room </dc:title>
  <dc:creator>user</dc:creator>
  <cp:lastModifiedBy>Maher</cp:lastModifiedBy>
  <cp:revision>34</cp:revision>
  <dcterms:created xsi:type="dcterms:W3CDTF">2006-08-16T00:00:00Z</dcterms:created>
  <dcterms:modified xsi:type="dcterms:W3CDTF">2023-10-22T20:34:58Z</dcterms:modified>
</cp:coreProperties>
</file>